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84" r:id="rId3"/>
    <p:sldId id="257" r:id="rId4"/>
    <p:sldId id="258" r:id="rId5"/>
    <p:sldId id="259" r:id="rId6"/>
    <p:sldId id="299" r:id="rId7"/>
    <p:sldId id="260" r:id="rId8"/>
    <p:sldId id="261" r:id="rId9"/>
    <p:sldId id="262" r:id="rId10"/>
    <p:sldId id="263" r:id="rId11"/>
    <p:sldId id="267" r:id="rId12"/>
    <p:sldId id="268" r:id="rId13"/>
    <p:sldId id="269" r:id="rId14"/>
    <p:sldId id="270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5" r:id="rId25"/>
    <p:sldId id="286" r:id="rId26"/>
    <p:sldId id="300" r:id="rId27"/>
    <p:sldId id="287" r:id="rId28"/>
    <p:sldId id="301" r:id="rId29"/>
    <p:sldId id="303" r:id="rId30"/>
    <p:sldId id="304" r:id="rId31"/>
    <p:sldId id="305" r:id="rId32"/>
    <p:sldId id="306" r:id="rId33"/>
    <p:sldId id="307" r:id="rId34"/>
    <p:sldId id="309" r:id="rId35"/>
    <p:sldId id="308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283" r:id="rId44"/>
    <p:sldId id="27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D60"/>
    <a:srgbClr val="FF9999"/>
    <a:srgbClr val="313131"/>
    <a:srgbClr val="1F1F1F"/>
    <a:srgbClr val="FF5050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5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713A7-F23E-46F1-B826-1DF691B4257B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F10A9-D453-42F9-B459-E7E0F4525D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49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Hello </a:t>
            </a:r>
            <a:r>
              <a:rPr lang="fr-FR" dirty="0" err="1"/>
              <a:t>everyone</a:t>
            </a:r>
            <a:r>
              <a:rPr lang="fr-FR" dirty="0"/>
              <a:t>,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i Gabriel Nicouleau, </a:t>
            </a:r>
            <a:r>
              <a:rPr lang="fr-FR" dirty="0" err="1"/>
              <a:t>i’m</a:t>
            </a:r>
            <a:r>
              <a:rPr lang="fr-FR" dirty="0"/>
              <a:t> 34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.</a:t>
            </a:r>
            <a:r>
              <a:rPr lang="fr-FR" baseline="0" dirty="0"/>
              <a:t> A</a:t>
            </a:r>
            <a:r>
              <a:rPr lang="fr-FR" dirty="0"/>
              <a:t>s part of </a:t>
            </a:r>
            <a:r>
              <a:rPr lang="fr-FR" dirty="0" err="1"/>
              <a:t>my</a:t>
            </a:r>
            <a:r>
              <a:rPr lang="fr-FR" baseline="0" dirty="0"/>
              <a:t> </a:t>
            </a:r>
            <a:r>
              <a:rPr lang="fr-FR" dirty="0" err="1"/>
              <a:t>red</a:t>
            </a:r>
            <a:r>
              <a:rPr lang="fr-FR" dirty="0"/>
              <a:t> thread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i’d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website</a:t>
            </a:r>
            <a:r>
              <a:rPr lang="fr-FR" dirty="0"/>
              <a:t> about </a:t>
            </a:r>
            <a:r>
              <a:rPr lang="fr-FR" dirty="0" err="1"/>
              <a:t>Fallout</a:t>
            </a:r>
            <a:r>
              <a:rPr lang="fr-FR" dirty="0"/>
              <a:t> 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119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Structure des pages sera toujours la même:</a:t>
            </a:r>
          </a:p>
          <a:p>
            <a:r>
              <a:rPr lang="fr-FR" dirty="0"/>
              <a:t>Un header</a:t>
            </a:r>
          </a:p>
          <a:p>
            <a:r>
              <a:rPr lang="fr-FR" dirty="0"/>
              <a:t>un</a:t>
            </a:r>
            <a:r>
              <a:rPr lang="fr-FR" baseline="0" dirty="0"/>
              <a:t> </a:t>
            </a:r>
            <a:r>
              <a:rPr lang="fr-FR" baseline="0" dirty="0" err="1"/>
              <a:t>footer</a:t>
            </a:r>
            <a:endParaRPr lang="fr-FR" baseline="0" dirty="0"/>
          </a:p>
          <a:p>
            <a:r>
              <a:rPr lang="fr-FR" baseline="0" dirty="0"/>
              <a:t>Un main qui sera différent selon la page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577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</a:t>
            </a:r>
            <a:r>
              <a:rPr lang="fr-FR" baseline="0" dirty="0"/>
              <a:t> version mobile, la navigation par catégories bascule sur le coté.</a:t>
            </a:r>
          </a:p>
          <a:p>
            <a:r>
              <a:rPr lang="fr-FR" baseline="0" dirty="0"/>
              <a:t>Et un fois connecté, un avatar renvoyant au profil et un bouton de déconnexion apparait sur le header.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126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mêmes éléments en </a:t>
            </a:r>
            <a:r>
              <a:rPr lang="fr-FR" dirty="0" err="1"/>
              <a:t>wireframe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03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deux version avec le logo et</a:t>
            </a:r>
            <a:r>
              <a:rPr lang="fr-FR" baseline="0" dirty="0"/>
              <a:t> les couleurs choisis, nous donnant une idée du rendu final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728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Deux</a:t>
            </a:r>
            <a:r>
              <a:rPr lang="fr-FR" baseline="0" dirty="0"/>
              <a:t> interface: une principale, un back office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22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 acteurs: un visiteur et un</a:t>
            </a:r>
            <a:r>
              <a:rPr lang="fr-FR" baseline="0" dirty="0"/>
              <a:t> utilisateurs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678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que peux faire le visiteur (avec</a:t>
            </a:r>
            <a:r>
              <a:rPr lang="fr-FR" baseline="0" dirty="0"/>
              <a:t> commun à l’utilisateur):connexion, contact et navigation générale sur le site sans utilisation de la liste de favoris</a:t>
            </a:r>
          </a:p>
          <a:p>
            <a:r>
              <a:rPr lang="fr-FR" baseline="0" dirty="0"/>
              <a:t> + la fonctionnalité </a:t>
            </a:r>
            <a:r>
              <a:rPr lang="fr-FR" baseline="0" dirty="0" err="1"/>
              <a:t>darkmode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829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n’est faisable que par l’utilisateur:</a:t>
            </a:r>
            <a:r>
              <a:rPr lang="fr-FR" baseline="0" dirty="0"/>
              <a:t> l’utilisation de la liste de favoris, la gestion de son compte et la déconnexion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516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Partie</a:t>
            </a:r>
            <a:r>
              <a:rPr lang="fr-FR" baseline="0" dirty="0"/>
              <a:t> back office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130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Visiteur juste pour la connexion</a:t>
            </a:r>
          </a:p>
          <a:p>
            <a:r>
              <a:rPr lang="fr-FR" dirty="0"/>
              <a:t>Gestion des</a:t>
            </a:r>
            <a:r>
              <a:rPr lang="fr-FR" baseline="0" dirty="0"/>
              <a:t> utilisateurs pour l’admin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09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I’ll</a:t>
            </a:r>
            <a:r>
              <a:rPr lang="fr-FR" dirty="0"/>
              <a:t> sart by </a:t>
            </a:r>
            <a:r>
              <a:rPr lang="fr-FR" dirty="0" err="1"/>
              <a:t>présenting</a:t>
            </a:r>
            <a:r>
              <a:rPr lang="fr-FR" dirty="0"/>
              <a:t> the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, the objectives, the </a:t>
            </a:r>
            <a:r>
              <a:rPr lang="fr-FR" dirty="0" err="1"/>
              <a:t>use’s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and the </a:t>
            </a:r>
            <a:r>
              <a:rPr lang="fr-FR" dirty="0" err="1"/>
              <a:t>constraints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i’ll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tree</a:t>
            </a:r>
            <a:r>
              <a:rPr lang="fr-FR" dirty="0"/>
              <a:t> structure, the</a:t>
            </a:r>
            <a:r>
              <a:rPr lang="fr-FR" baseline="0" dirty="0"/>
              <a:t> </a:t>
            </a:r>
            <a:r>
              <a:rPr lang="fr-FR" baseline="0" dirty="0" err="1"/>
              <a:t>modeling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the zoning, </a:t>
            </a:r>
            <a:r>
              <a:rPr lang="fr-FR" baseline="0" dirty="0" err="1"/>
              <a:t>wireframe</a:t>
            </a:r>
            <a:r>
              <a:rPr lang="fr-FR" baseline="0" dirty="0"/>
              <a:t> and </a:t>
            </a:r>
            <a:r>
              <a:rPr lang="fr-FR" baseline="0" dirty="0" err="1"/>
              <a:t>mockup</a:t>
            </a:r>
            <a:r>
              <a:rPr lang="fr-FR" baseline="0" dirty="0"/>
              <a:t>. </a:t>
            </a:r>
            <a:r>
              <a:rPr lang="fr-FR" baseline="0" dirty="0" err="1"/>
              <a:t>Then</a:t>
            </a:r>
            <a:r>
              <a:rPr lang="fr-FR" baseline="0" dirty="0"/>
              <a:t> </a:t>
            </a:r>
            <a:r>
              <a:rPr lang="fr-FR" baseline="0" dirty="0" err="1"/>
              <a:t>i’ll</a:t>
            </a:r>
            <a:r>
              <a:rPr lang="fr-FR" baseline="0" dirty="0"/>
              <a:t> </a:t>
            </a:r>
            <a:r>
              <a:rPr lang="fr-FR" baseline="0" dirty="0" err="1"/>
              <a:t>present</a:t>
            </a:r>
            <a:r>
              <a:rPr lang="fr-FR" baseline="0" dirty="0"/>
              <a:t> the </a:t>
            </a:r>
            <a:r>
              <a:rPr lang="fr-FR" baseline="0" dirty="0" err="1"/>
              <a:t>usecase</a:t>
            </a:r>
            <a:r>
              <a:rPr lang="fr-FR" baseline="0" dirty="0"/>
              <a:t> </a:t>
            </a:r>
            <a:r>
              <a:rPr lang="fr-FR" baseline="0" dirty="0" err="1"/>
              <a:t>diagramm</a:t>
            </a:r>
            <a:r>
              <a:rPr lang="fr-FR" baseline="0" dirty="0"/>
              <a:t>, the front-end part </a:t>
            </a:r>
            <a:r>
              <a:rPr lang="fr-FR" baseline="0" dirty="0" err="1"/>
              <a:t>with</a:t>
            </a:r>
            <a:r>
              <a:rPr lang="fr-FR" baseline="0" dirty="0"/>
              <a:t> the </a:t>
            </a:r>
            <a:r>
              <a:rPr lang="fr-FR" baseline="0" dirty="0" err="1"/>
              <a:t>results</a:t>
            </a:r>
            <a:r>
              <a:rPr lang="fr-FR" baseline="0" dirty="0"/>
              <a:t> and the </a:t>
            </a:r>
            <a:r>
              <a:rPr lang="fr-FR" baseline="0" dirty="0" err="1"/>
              <a:t>functionnality</a:t>
            </a:r>
            <a:r>
              <a:rPr lang="fr-FR" baseline="0" dirty="0"/>
              <a:t> </a:t>
            </a:r>
            <a:r>
              <a:rPr lang="fr-FR" baseline="0" dirty="0" err="1"/>
              <a:t>i’d</a:t>
            </a:r>
            <a:r>
              <a:rPr lang="fr-FR" baseline="0" dirty="0"/>
              <a:t> </a:t>
            </a:r>
            <a:r>
              <a:rPr lang="fr-FR" baseline="0" dirty="0" err="1"/>
              <a:t>like</a:t>
            </a:r>
            <a:r>
              <a:rPr lang="fr-FR" baseline="0" dirty="0"/>
              <a:t> to show </a:t>
            </a:r>
            <a:r>
              <a:rPr lang="fr-FR" baseline="0" dirty="0" err="1"/>
              <a:t>you</a:t>
            </a:r>
            <a:r>
              <a:rPr lang="fr-FR" baseline="0" dirty="0"/>
              <a:t>. </a:t>
            </a:r>
            <a:r>
              <a:rPr lang="fr-FR" baseline="0" dirty="0" err="1"/>
              <a:t>Finally</a:t>
            </a:r>
            <a:r>
              <a:rPr lang="fr-FR" baseline="0" dirty="0"/>
              <a:t>, </a:t>
            </a:r>
            <a:r>
              <a:rPr lang="fr-FR" baseline="0" dirty="0" err="1"/>
              <a:t>i’ll</a:t>
            </a:r>
            <a:r>
              <a:rPr lang="fr-FR" baseline="0" dirty="0"/>
              <a:t> finish by a 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535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Gestion</a:t>
            </a:r>
            <a:r>
              <a:rPr lang="fr-FR" baseline="0" dirty="0"/>
              <a:t> des pages d’articles</a:t>
            </a:r>
          </a:p>
          <a:p>
            <a:r>
              <a:rPr lang="fr-FR" baseline="0" dirty="0"/>
              <a:t>gestion des rubriques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59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Gestion des filtres</a:t>
            </a:r>
          </a:p>
          <a:p>
            <a:r>
              <a:rPr lang="fr-FR" dirty="0"/>
              <a:t>Gestion des mots clés associés à une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156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</a:t>
            </a:r>
            <a:r>
              <a:rPr lang="fr-FR" baseline="0" dirty="0"/>
              <a:t> cohérent avec le </a:t>
            </a:r>
            <a:r>
              <a:rPr lang="fr-FR" baseline="0" dirty="0" err="1"/>
              <a:t>mockup</a:t>
            </a:r>
            <a:r>
              <a:rPr lang="fr-FR" baseline="0" dirty="0"/>
              <a:t> avec quelques libertés qui ont été prises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05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Résultat</a:t>
            </a:r>
            <a:r>
              <a:rPr lang="fr-FR" baseline="0" dirty="0"/>
              <a:t> cohérent avec le </a:t>
            </a:r>
            <a:r>
              <a:rPr lang="fr-FR" baseline="0" dirty="0" err="1"/>
              <a:t>mockup</a:t>
            </a:r>
            <a:r>
              <a:rPr lang="fr-FR" baseline="0" dirty="0"/>
              <a:t> avec quelques libertés qui ont été prises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504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responsive fonctionne bien qu’il puisse encore être optimisé, notamment sur la taille de la navigation en version mobile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723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responsive fonctionne bien qu’il puisse encore être optimisé, notamment sur la taille de la navigation en version mobile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053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697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465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395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956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Fallout4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role-playing</a:t>
            </a:r>
            <a:r>
              <a:rPr lang="fr-FR" dirty="0"/>
              <a:t> and action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release</a:t>
            </a:r>
            <a:r>
              <a:rPr lang="fr-FR" baseline="0" dirty="0" err="1"/>
              <a:t>d</a:t>
            </a:r>
            <a:r>
              <a:rPr lang="fr-FR" baseline="0" dirty="0"/>
              <a:t> in 2015 and </a:t>
            </a:r>
            <a:r>
              <a:rPr lang="fr-FR" baseline="0" dirty="0" err="1"/>
              <a:t>developed</a:t>
            </a:r>
            <a:r>
              <a:rPr lang="fr-FR" baseline="0" dirty="0"/>
              <a:t> by Bethesda </a:t>
            </a:r>
            <a:r>
              <a:rPr lang="fr-FR" baseline="0" dirty="0" err="1"/>
              <a:t>Softworks</a:t>
            </a:r>
            <a:r>
              <a:rPr lang="fr-FR" baseline="0" dirty="0"/>
              <a:t>. </a:t>
            </a:r>
            <a:r>
              <a:rPr lang="fr-FR" baseline="0" dirty="0" err="1"/>
              <a:t>It’s</a:t>
            </a:r>
            <a:r>
              <a:rPr lang="fr-FR" baseline="0" dirty="0"/>
              <a:t> the </a:t>
            </a:r>
            <a:r>
              <a:rPr lang="fr-FR" baseline="0" dirty="0" err="1"/>
              <a:t>fifth</a:t>
            </a:r>
            <a:r>
              <a:rPr lang="fr-FR" baseline="0" dirty="0"/>
              <a:t> opus in the main </a:t>
            </a:r>
            <a:r>
              <a:rPr lang="fr-FR" baseline="0" dirty="0" err="1"/>
              <a:t>Fallout</a:t>
            </a:r>
            <a:r>
              <a:rPr lang="fr-FR" baseline="0" dirty="0"/>
              <a:t> </a:t>
            </a:r>
            <a:r>
              <a:rPr lang="fr-FR" baseline="0" dirty="0" err="1"/>
              <a:t>game</a:t>
            </a:r>
            <a:r>
              <a:rPr lang="fr-FR" baseline="0" dirty="0"/>
              <a:t> </a:t>
            </a:r>
            <a:r>
              <a:rPr lang="fr-FR" baseline="0" dirty="0" err="1"/>
              <a:t>series</a:t>
            </a:r>
            <a:r>
              <a:rPr lang="fr-FR" baseline="0" dirty="0"/>
              <a:t> and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available</a:t>
            </a:r>
            <a:r>
              <a:rPr lang="fr-FR" baseline="0" dirty="0"/>
              <a:t> on PC, PS4 and 5, Xbox one and Xbox </a:t>
            </a:r>
            <a:r>
              <a:rPr lang="fr-FR" baseline="0" dirty="0" err="1"/>
              <a:t>series</a:t>
            </a:r>
            <a:r>
              <a:rPr lang="fr-FR" baseline="0" dirty="0"/>
              <a:t>. </a:t>
            </a:r>
            <a:r>
              <a:rPr lang="fr-FR" baseline="0" dirty="0" err="1"/>
              <a:t>Fallout</a:t>
            </a:r>
            <a:r>
              <a:rPr lang="fr-FR" baseline="0" dirty="0"/>
              <a:t> 4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9 </a:t>
            </a:r>
            <a:r>
              <a:rPr lang="fr-FR" baseline="0" dirty="0" err="1"/>
              <a:t>years</a:t>
            </a:r>
            <a:r>
              <a:rPr lang="fr-FR" baseline="0" dirty="0"/>
              <a:t> </a:t>
            </a:r>
            <a:r>
              <a:rPr lang="fr-FR" baseline="0" dirty="0" err="1"/>
              <a:t>old</a:t>
            </a:r>
            <a:r>
              <a:rPr lang="fr-FR" baseline="0" dirty="0"/>
              <a:t>, but has </a:t>
            </a:r>
            <a:r>
              <a:rPr lang="fr-FR" baseline="0" dirty="0" err="1"/>
              <a:t>regained</a:t>
            </a:r>
            <a:r>
              <a:rPr lang="fr-FR" baseline="0" dirty="0"/>
              <a:t> </a:t>
            </a:r>
            <a:r>
              <a:rPr lang="fr-FR" baseline="0" dirty="0" err="1"/>
              <a:t>popularity</a:t>
            </a:r>
            <a:r>
              <a:rPr lang="fr-FR" baseline="0" dirty="0"/>
              <a:t> </a:t>
            </a:r>
            <a:r>
              <a:rPr lang="fr-FR" baseline="0" dirty="0" err="1"/>
              <a:t>this</a:t>
            </a:r>
            <a:r>
              <a:rPr lang="fr-FR" baseline="0" dirty="0"/>
              <a:t> </a:t>
            </a:r>
            <a:r>
              <a:rPr lang="fr-FR" baseline="0" dirty="0" err="1"/>
              <a:t>year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the </a:t>
            </a:r>
            <a:r>
              <a:rPr lang="fr-FR" baseline="0" dirty="0" err="1"/>
              <a:t>Fallout</a:t>
            </a:r>
            <a:r>
              <a:rPr lang="fr-FR" baseline="0" dirty="0"/>
              <a:t> </a:t>
            </a:r>
            <a:r>
              <a:rPr lang="fr-FR" baseline="0" dirty="0" err="1"/>
              <a:t>serie’s</a:t>
            </a:r>
            <a:r>
              <a:rPr lang="fr-FR" baseline="0" dirty="0"/>
              <a:t> release on the </a:t>
            </a:r>
            <a:r>
              <a:rPr lang="fr-FR" baseline="0" dirty="0" err="1"/>
              <a:t>Amazon’s</a:t>
            </a:r>
            <a:r>
              <a:rPr lang="fr-FR" baseline="0" dirty="0"/>
              <a:t> </a:t>
            </a:r>
            <a:r>
              <a:rPr lang="fr-FR" baseline="0" dirty="0" err="1"/>
              <a:t>plateform</a:t>
            </a:r>
            <a:r>
              <a:rPr lang="fr-FR" baseline="0" dirty="0"/>
              <a:t>. </a:t>
            </a:r>
            <a:r>
              <a:rPr lang="fr-FR" baseline="0" dirty="0" err="1"/>
              <a:t>Now</a:t>
            </a:r>
            <a:r>
              <a:rPr lang="fr-FR" baseline="0" dirty="0"/>
              <a:t>, I </a:t>
            </a:r>
            <a:r>
              <a:rPr lang="fr-FR" baseline="0" dirty="0" err="1"/>
              <a:t>will</a:t>
            </a:r>
            <a:r>
              <a:rPr lang="fr-FR" baseline="0" dirty="0"/>
              <a:t> continue the </a:t>
            </a:r>
            <a:r>
              <a:rPr lang="fr-FR" baseline="0" dirty="0" err="1"/>
              <a:t>presentation</a:t>
            </a:r>
            <a:r>
              <a:rPr lang="fr-FR" baseline="0" dirty="0"/>
              <a:t> in french.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165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1235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32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245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Optimisation du code</a:t>
            </a:r>
          </a:p>
          <a:p>
            <a:r>
              <a:rPr lang="fr-FR" dirty="0"/>
              <a:t>Création des autres</a:t>
            </a:r>
            <a:r>
              <a:rPr lang="fr-FR" baseline="0" dirty="0"/>
              <a:t> pages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289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Origine du besoin</a:t>
            </a:r>
          </a:p>
          <a:p>
            <a:r>
              <a:rPr lang="fr-FR" dirty="0"/>
              <a:t>J’ai joué au jeu</a:t>
            </a:r>
          </a:p>
          <a:p>
            <a:r>
              <a:rPr lang="fr-FR" dirty="0"/>
              <a:t>Temps</a:t>
            </a:r>
            <a:r>
              <a:rPr lang="fr-FR" baseline="0" dirty="0"/>
              <a:t> perdu en recherche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677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Application</a:t>
            </a:r>
            <a:r>
              <a:rPr lang="fr-FR" baseline="0" dirty="0"/>
              <a:t> compagnon</a:t>
            </a:r>
          </a:p>
          <a:p>
            <a:r>
              <a:rPr lang="fr-FR" baseline="0" dirty="0"/>
              <a:t>Faire gagner du temps aux joueurs</a:t>
            </a:r>
          </a:p>
          <a:p>
            <a:r>
              <a:rPr lang="fr-FR" baseline="0" dirty="0"/>
              <a:t>Trouver les informations sur les objets uniques</a:t>
            </a:r>
          </a:p>
          <a:p>
            <a:r>
              <a:rPr lang="fr-FR" baseline="0" dirty="0"/>
              <a:t>Liste de favoris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69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Maquettage</a:t>
            </a:r>
          </a:p>
          <a:p>
            <a:r>
              <a:rPr lang="fr-FR" dirty="0"/>
              <a:t>Diagrammes d’utilisation</a:t>
            </a:r>
          </a:p>
          <a:p>
            <a:r>
              <a:rPr lang="fr-FR" dirty="0"/>
              <a:t>Création en front</a:t>
            </a:r>
          </a:p>
          <a:p>
            <a:r>
              <a:rPr lang="fr-FR" dirty="0" err="1"/>
              <a:t>Framesworks</a:t>
            </a:r>
            <a:r>
              <a:rPr lang="fr-FR" baseline="0" dirty="0"/>
              <a:t> utilisés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Nécessité</a:t>
            </a:r>
            <a:r>
              <a:rPr lang="fr-FR" baseline="0" dirty="0"/>
              <a:t> de privilégier la version mobile</a:t>
            </a:r>
          </a:p>
          <a:p>
            <a:r>
              <a:rPr lang="fr-FR" baseline="0" dirty="0"/>
              <a:t> liste de favoris =&gt; Sécuriser les données de l’utilisateur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195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Attention au copyright</a:t>
            </a:r>
            <a:r>
              <a:rPr lang="fr-FR" baseline="0" dirty="0"/>
              <a:t> et droit de citation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88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partie navigation et recherche</a:t>
            </a:r>
          </a:p>
          <a:p>
            <a:r>
              <a:rPr lang="fr-FR" dirty="0"/>
              <a:t>2 partie connexion</a:t>
            </a:r>
          </a:p>
          <a:p>
            <a:r>
              <a:rPr lang="fr-FR" dirty="0"/>
              <a:t>3</a:t>
            </a:r>
            <a:r>
              <a:rPr lang="fr-FR" baseline="0" dirty="0"/>
              <a:t> partie lise de favoris</a:t>
            </a:r>
          </a:p>
          <a:p>
            <a:r>
              <a:rPr lang="fr-FR" baseline="0" dirty="0"/>
              <a:t>4 partie contact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14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29.png"/><Relationship Id="rId4" Type="http://schemas.microsoft.com/office/2007/relationships/hdphoto" Target="../media/hdphoto2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31.png"/><Relationship Id="rId4" Type="http://schemas.microsoft.com/office/2007/relationships/hdphoto" Target="../media/hdphoto2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35.png"/><Relationship Id="rId4" Type="http://schemas.microsoft.com/office/2007/relationships/hdphoto" Target="../media/hdphoto2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8.wdp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microsoft.com/office/2007/relationships/hdphoto" Target="../media/hdphoto2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5" Type="http://schemas.openxmlformats.org/officeDocument/2006/relationships/image" Target="../media/image48.png"/><Relationship Id="rId4" Type="http://schemas.microsoft.com/office/2007/relationships/hdphoto" Target="../media/hdphoto29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3.wdp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1.wdp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7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7" Type="http://schemas.microsoft.com/office/2007/relationships/hdphoto" Target="../media/hdphoto3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31.wdp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0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9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5.wdp"/><Relationship Id="rId5" Type="http://schemas.openxmlformats.org/officeDocument/2006/relationships/image" Target="../media/image64.png"/><Relationship Id="rId4" Type="http://schemas.microsoft.com/office/2007/relationships/hdphoto" Target="../media/hdphoto44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6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microsoft.com/office/2007/relationships/hdphoto" Target="../media/hdphoto1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microsoft.com/office/2007/relationships/hdphoto" Target="../media/hdphoto16.wdp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9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" name="Ellipse 1"/>
          <p:cNvSpPr/>
          <p:nvPr/>
        </p:nvSpPr>
        <p:spPr>
          <a:xfrm>
            <a:off x="6400800" y="2976465"/>
            <a:ext cx="597159" cy="737119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94DAC8-6ED5-4C81-9C07-CF3B609A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5853" y="857555"/>
            <a:ext cx="5540581" cy="4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7E4E2-77EB-441B-ACB2-651DE0A9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Arborescence: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D4D68A-5CA8-4ABA-A3E2-4CB4E5D693D7}"/>
              </a:ext>
            </a:extLst>
          </p:cNvPr>
          <p:cNvSpPr txBox="1"/>
          <p:nvPr/>
        </p:nvSpPr>
        <p:spPr>
          <a:xfrm>
            <a:off x="10319161" y="396365"/>
            <a:ext cx="91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2"/>
                </a:solidFill>
              </a:rPr>
              <a:t>10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A3F21B-E714-4779-AC77-D75BCABEE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9810" y="1152983"/>
            <a:ext cx="8049208" cy="5623418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2FA07D96-46A3-491E-9A12-A699EFAAC07B}"/>
              </a:ext>
            </a:extLst>
          </p:cNvPr>
          <p:cNvSpPr/>
          <p:nvPr/>
        </p:nvSpPr>
        <p:spPr>
          <a:xfrm>
            <a:off x="1922106" y="2559300"/>
            <a:ext cx="2006082" cy="374819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0BA40B9-EF4D-4828-BDD3-05535958C1F0}"/>
              </a:ext>
            </a:extLst>
          </p:cNvPr>
          <p:cNvSpPr/>
          <p:nvPr/>
        </p:nvSpPr>
        <p:spPr>
          <a:xfrm>
            <a:off x="3928188" y="2771192"/>
            <a:ext cx="3660234" cy="278052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25D3D55-2864-419C-9269-CB67729416FF}"/>
              </a:ext>
            </a:extLst>
          </p:cNvPr>
          <p:cNvSpPr/>
          <p:nvPr/>
        </p:nvSpPr>
        <p:spPr>
          <a:xfrm>
            <a:off x="7379082" y="2553513"/>
            <a:ext cx="1571047" cy="124408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D8A8F8E-9990-4939-AF02-20215AD1840C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Maquettage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4393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DEFA5-D4D6-4561-A9A9-EA26ABA6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Zoning</a:t>
            </a:r>
            <a:r>
              <a:rPr lang="fr-FR" dirty="0"/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D0096D-FCB5-4AA2-AC02-1A6B9F1BF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2372" y="1230035"/>
            <a:ext cx="9807256" cy="55192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20669F51-5753-4E4E-929B-0DA62BB545A1}"/>
              </a:ext>
            </a:extLst>
          </p:cNvPr>
          <p:cNvSpPr/>
          <p:nvPr/>
        </p:nvSpPr>
        <p:spPr>
          <a:xfrm>
            <a:off x="223935" y="923731"/>
            <a:ext cx="11803224" cy="1992932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D40F92B-6DA0-419B-8CFE-29039DDE4D06}"/>
              </a:ext>
            </a:extLst>
          </p:cNvPr>
          <p:cNvSpPr/>
          <p:nvPr/>
        </p:nvSpPr>
        <p:spPr>
          <a:xfrm>
            <a:off x="223935" y="2916663"/>
            <a:ext cx="11803224" cy="325087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E173D77-50B6-4AAA-A2F2-17193AF0B67D}"/>
              </a:ext>
            </a:extLst>
          </p:cNvPr>
          <p:cNvSpPr/>
          <p:nvPr/>
        </p:nvSpPr>
        <p:spPr>
          <a:xfrm>
            <a:off x="905069" y="6167533"/>
            <a:ext cx="10331342" cy="581799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64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F491A3-12D5-4E53-8D3C-9EF8C90CF248}"/>
              </a:ext>
            </a:extLst>
          </p:cNvPr>
          <p:cNvSpPr/>
          <p:nvPr/>
        </p:nvSpPr>
        <p:spPr>
          <a:xfrm>
            <a:off x="4507059" y="798787"/>
            <a:ext cx="601362" cy="4366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EE8DF91-4894-4C9C-AFC8-BA4DC7445969}"/>
              </a:ext>
            </a:extLst>
          </p:cNvPr>
          <p:cNvSpPr/>
          <p:nvPr/>
        </p:nvSpPr>
        <p:spPr>
          <a:xfrm>
            <a:off x="9231853" y="2434823"/>
            <a:ext cx="686697" cy="78897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510E69-8A67-452F-9D43-212F30C73B45}"/>
              </a:ext>
            </a:extLst>
          </p:cNvPr>
          <p:cNvSpPr txBox="1"/>
          <p:nvPr/>
        </p:nvSpPr>
        <p:spPr>
          <a:xfrm>
            <a:off x="5371072" y="621704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Mobile du site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3A796F-A865-4A6A-9653-A0ABC19E6E8D}"/>
              </a:ext>
            </a:extLst>
          </p:cNvPr>
          <p:cNvSpPr txBox="1"/>
          <p:nvPr/>
        </p:nvSpPr>
        <p:spPr>
          <a:xfrm>
            <a:off x="7783157" y="1575522"/>
            <a:ext cx="37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alternative Header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A7ECAF-C63A-407E-9270-D0708B274008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37EF5A-4F58-448F-8C3D-C521D2CE4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844" y="127463"/>
            <a:ext cx="3508564" cy="6603074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B045092E-B2AA-4475-8C73-55AB2FD4D8BD}"/>
              </a:ext>
            </a:extLst>
          </p:cNvPr>
          <p:cNvSpPr/>
          <p:nvPr/>
        </p:nvSpPr>
        <p:spPr>
          <a:xfrm>
            <a:off x="3388833" y="1102803"/>
            <a:ext cx="742446" cy="69979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68C2157-9A2D-4B98-A65B-9E5AC7998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3237" y="3429000"/>
            <a:ext cx="3100366" cy="2920482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9526E9E-FE3B-4676-A63F-21083BE0A1C2}"/>
              </a:ext>
            </a:extLst>
          </p:cNvPr>
          <p:cNvCxnSpPr/>
          <p:nvPr/>
        </p:nvCxnSpPr>
        <p:spPr>
          <a:xfrm>
            <a:off x="4081841" y="1693741"/>
            <a:ext cx="3978882" cy="2347642"/>
          </a:xfrm>
          <a:prstGeom prst="straightConnector1">
            <a:avLst/>
          </a:prstGeom>
          <a:ln w="762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BB2E-DD3C-450E-B904-570BA4B5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Wireframe: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43088A-8057-4402-8A8A-518C0806B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5" y="1276940"/>
            <a:ext cx="8918832" cy="5016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14296-8A74-4110-84A2-7AACE2D0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411" y="1180145"/>
            <a:ext cx="2760120" cy="5210432"/>
          </a:xfrm>
          <a:prstGeom prst="rect">
            <a:avLst/>
          </a:prstGeom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759793-14D4-4E21-BF89-329BEF045F66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14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2269375" y="4222865"/>
            <a:ext cx="4646814" cy="1246910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9185564" y="4846320"/>
            <a:ext cx="2726574" cy="1221971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8828116" y="3092334"/>
            <a:ext cx="2086495" cy="202830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53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DE11-2C6F-4F2F-9AFB-51B91B02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Mockup</a:t>
            </a:r>
            <a:r>
              <a:rPr lang="fr-FR" dirty="0"/>
              <a:t>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21395D-09C2-4FCC-B2B4-966F61C38B0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C82F24-F285-4E73-9E8B-16246079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b="760"/>
          <a:stretch/>
        </p:blipFill>
        <p:spPr>
          <a:xfrm>
            <a:off x="316608" y="1474237"/>
            <a:ext cx="8795946" cy="4923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104027F-1617-494F-B077-4AE12F7CF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604" y="1269002"/>
            <a:ext cx="2700162" cy="55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2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01939-D8C6-454E-9FC5-8D555DEA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13" y="403612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Use case: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50F31-77D3-4346-992A-356543807FDC}"/>
              </a:ext>
            </a:extLst>
          </p:cNvPr>
          <p:cNvSpPr txBox="1"/>
          <p:nvPr/>
        </p:nvSpPr>
        <p:spPr>
          <a:xfrm>
            <a:off x="4364508" y="1581664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Interface</a:t>
            </a:r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 </a:t>
            </a:r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principale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9530AC-5EA1-4687-9D26-EC8D5597067F}"/>
              </a:ext>
            </a:extLst>
          </p:cNvPr>
          <p:cNvSpPr txBox="1"/>
          <p:nvPr/>
        </p:nvSpPr>
        <p:spPr>
          <a:xfrm>
            <a:off x="4364508" y="3532697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Back office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6AD8375E-5AC7-4210-8931-7ED968DC0C06}"/>
              </a:ext>
            </a:extLst>
          </p:cNvPr>
          <p:cNvSpPr/>
          <p:nvPr/>
        </p:nvSpPr>
        <p:spPr>
          <a:xfrm rot="10800000">
            <a:off x="5014308" y="2401881"/>
            <a:ext cx="800131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078DE906-67EF-4213-A87F-2DCD83E0DE83}"/>
              </a:ext>
            </a:extLst>
          </p:cNvPr>
          <p:cNvSpPr/>
          <p:nvPr/>
        </p:nvSpPr>
        <p:spPr>
          <a:xfrm rot="5400000">
            <a:off x="5547259" y="4098176"/>
            <a:ext cx="947351" cy="907678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7E2789-DA74-4185-A6FD-B51F781C8F2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16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72" y="1306341"/>
            <a:ext cx="4967266" cy="53760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8" y="1284163"/>
            <a:ext cx="4417072" cy="40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58" y="137052"/>
            <a:ext cx="7193198" cy="6571657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202024" y="447869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130489" y="3912637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4376057" y="923731"/>
            <a:ext cx="3526972" cy="2509933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394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8" y="1184988"/>
            <a:ext cx="10153145" cy="54304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18</a:t>
            </a:r>
          </a:p>
        </p:txBody>
      </p:sp>
      <p:sp>
        <p:nvSpPr>
          <p:cNvPr id="2" name="Ellipse 1"/>
          <p:cNvSpPr/>
          <p:nvPr/>
        </p:nvSpPr>
        <p:spPr>
          <a:xfrm>
            <a:off x="7531331" y="3599411"/>
            <a:ext cx="2751513" cy="615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945178" y="3923607"/>
            <a:ext cx="5561215" cy="1429789"/>
          </a:xfrm>
          <a:custGeom>
            <a:avLst/>
            <a:gdLst>
              <a:gd name="connsiteX0" fmla="*/ 5561215 w 5561215"/>
              <a:gd name="connsiteY0" fmla="*/ 0 h 1429789"/>
              <a:gd name="connsiteX1" fmla="*/ 4846320 w 5561215"/>
              <a:gd name="connsiteY1" fmla="*/ 74815 h 1429789"/>
              <a:gd name="connsiteX2" fmla="*/ 2685011 w 5561215"/>
              <a:gd name="connsiteY2" fmla="*/ 83128 h 1429789"/>
              <a:gd name="connsiteX3" fmla="*/ 1371600 w 5561215"/>
              <a:gd name="connsiteY3" fmla="*/ 623455 h 1429789"/>
              <a:gd name="connsiteX4" fmla="*/ 0 w 5561215"/>
              <a:gd name="connsiteY4" fmla="*/ 1429789 h 142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215" h="1429789">
                <a:moveTo>
                  <a:pt x="5561215" y="0"/>
                </a:moveTo>
                <a:cubicBezTo>
                  <a:pt x="5443451" y="30480"/>
                  <a:pt x="5325687" y="60960"/>
                  <a:pt x="4846320" y="74815"/>
                </a:cubicBezTo>
                <a:cubicBezTo>
                  <a:pt x="4366953" y="88670"/>
                  <a:pt x="3264131" y="-8312"/>
                  <a:pt x="2685011" y="83128"/>
                </a:cubicBezTo>
                <a:cubicBezTo>
                  <a:pt x="2105891" y="174568"/>
                  <a:pt x="1819102" y="399012"/>
                  <a:pt x="1371600" y="623455"/>
                </a:cubicBezTo>
                <a:cubicBezTo>
                  <a:pt x="924098" y="847899"/>
                  <a:pt x="462049" y="1138844"/>
                  <a:pt x="0" y="142978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943896" y="3746307"/>
            <a:ext cx="245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Passer en </a:t>
            </a:r>
            <a:r>
              <a:rPr lang="fr-FR" sz="1400" b="1" dirty="0" err="1">
                <a:solidFill>
                  <a:schemeClr val="bg1"/>
                </a:solidFill>
              </a:rPr>
              <a:t>dark</a:t>
            </a:r>
            <a:r>
              <a:rPr lang="fr-FR" sz="1400" b="1" dirty="0">
                <a:solidFill>
                  <a:schemeClr val="bg1"/>
                </a:solidFill>
              </a:rPr>
              <a:t> </a:t>
            </a:r>
            <a:r>
              <a:rPr lang="fr-FR" sz="1400" b="1" dirty="0" err="1">
                <a:solidFill>
                  <a:schemeClr val="bg1"/>
                </a:solidFill>
              </a:rPr>
              <a:t>mod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730836" y="4480560"/>
            <a:ext cx="2768139" cy="540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146173" y="4576610"/>
            <a:ext cx="245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Passer en light </a:t>
            </a:r>
            <a:r>
              <a:rPr lang="fr-FR" sz="1400" b="1" dirty="0" err="1">
                <a:solidFill>
                  <a:schemeClr val="bg1"/>
                </a:solidFill>
              </a:rPr>
              <a:t>mod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2" name="Forme libre 11"/>
          <p:cNvSpPr/>
          <p:nvPr/>
        </p:nvSpPr>
        <p:spPr>
          <a:xfrm>
            <a:off x="1911927" y="4598410"/>
            <a:ext cx="5818909" cy="871365"/>
          </a:xfrm>
          <a:custGeom>
            <a:avLst/>
            <a:gdLst>
              <a:gd name="connsiteX0" fmla="*/ 5818909 w 5818909"/>
              <a:gd name="connsiteY0" fmla="*/ 156470 h 871365"/>
              <a:gd name="connsiteX1" fmla="*/ 5029200 w 5818909"/>
              <a:gd name="connsiteY1" fmla="*/ 6841 h 871365"/>
              <a:gd name="connsiteX2" fmla="*/ 4605251 w 5818909"/>
              <a:gd name="connsiteY2" fmla="*/ 23466 h 871365"/>
              <a:gd name="connsiteX3" fmla="*/ 2676698 w 5818909"/>
              <a:gd name="connsiteY3" fmla="*/ 15154 h 871365"/>
              <a:gd name="connsiteX4" fmla="*/ 1895302 w 5818909"/>
              <a:gd name="connsiteY4" fmla="*/ 164783 h 871365"/>
              <a:gd name="connsiteX5" fmla="*/ 0 w 5818909"/>
              <a:gd name="connsiteY5" fmla="*/ 871365 h 87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8909" h="871365">
                <a:moveTo>
                  <a:pt x="5818909" y="156470"/>
                </a:moveTo>
                <a:cubicBezTo>
                  <a:pt x="5525192" y="92739"/>
                  <a:pt x="5231476" y="29008"/>
                  <a:pt x="5029200" y="6841"/>
                </a:cubicBezTo>
                <a:cubicBezTo>
                  <a:pt x="4826924" y="-15326"/>
                  <a:pt x="4605251" y="23466"/>
                  <a:pt x="4605251" y="23466"/>
                </a:cubicBezTo>
                <a:cubicBezTo>
                  <a:pt x="4213167" y="24851"/>
                  <a:pt x="3128356" y="-8399"/>
                  <a:pt x="2676698" y="15154"/>
                </a:cubicBezTo>
                <a:cubicBezTo>
                  <a:pt x="2225040" y="38707"/>
                  <a:pt x="2341418" y="22081"/>
                  <a:pt x="1895302" y="164783"/>
                </a:cubicBezTo>
                <a:cubicBezTo>
                  <a:pt x="1449186" y="307485"/>
                  <a:pt x="724593" y="589425"/>
                  <a:pt x="0" y="8713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7730836" y="3281082"/>
            <a:ext cx="2867592" cy="218869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14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/>
      <p:bldP spid="10" grpId="0" animBg="1"/>
      <p:bldP spid="11" grpId="0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" y="1201795"/>
            <a:ext cx="11136120" cy="5458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97352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Sommaire:</a:t>
            </a:r>
            <a:br>
              <a:rPr lang="fr-FR" u="sng" dirty="0">
                <a:latin typeface="Arial Black" panose="020B0A04020102020204" pitchFamily="34" charset="0"/>
              </a:rPr>
            </a:br>
            <a:endParaRPr lang="fr-FR" u="sng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6788" y="1262891"/>
            <a:ext cx="5886061" cy="5150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Contexte</a:t>
            </a:r>
          </a:p>
          <a:p>
            <a:pPr marL="0" indent="0">
              <a:buNone/>
            </a:pP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Contexte général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						</a:t>
            </a: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P.3-4</a:t>
            </a:r>
          </a:p>
          <a:p>
            <a:pPr marL="0" indent="0">
              <a:buNone/>
            </a:pP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Objectifs								P.5</a:t>
            </a:r>
          </a:p>
          <a:p>
            <a:pPr marL="0" indent="0">
              <a:buNone/>
            </a:pP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Moyens utilisées						P.6</a:t>
            </a:r>
          </a:p>
          <a:p>
            <a:pPr marL="0" indent="0">
              <a:buNone/>
            </a:pP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Contraintes							P.7-9</a:t>
            </a:r>
          </a:p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Arborescence</a:t>
            </a:r>
            <a:r>
              <a:rPr lang="fr-FR" sz="2400" dirty="0">
                <a:latin typeface="Arial Black" panose="020B0A04020102020204" pitchFamily="34" charset="0"/>
              </a:rPr>
              <a:t>					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P.10</a:t>
            </a:r>
            <a:endParaRPr lang="fr-FR" sz="2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Maquettage</a:t>
            </a:r>
            <a:r>
              <a:rPr lang="fr-FR" sz="2400" dirty="0">
                <a:latin typeface="Arial Black" panose="020B0A04020102020204" pitchFamily="34" charset="0"/>
              </a:rPr>
              <a:t>			</a:t>
            </a: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Zoning								P.12-13</a:t>
            </a:r>
          </a:p>
          <a:p>
            <a:pPr marL="0" indent="0">
              <a:buNone/>
            </a:pP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Wireframe								P.14</a:t>
            </a:r>
          </a:p>
          <a:p>
            <a:pPr marL="0" indent="0">
              <a:buNone/>
            </a:pP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fr-FR" dirty="0" err="1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Mockup</a:t>
            </a: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P.15</a:t>
            </a:r>
          </a:p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Diagramme d’utilisateur</a:t>
            </a:r>
            <a:r>
              <a:rPr lang="fr-FR" sz="2400" dirty="0">
                <a:latin typeface="Arial Black" panose="020B0A04020102020204" pitchFamily="34" charset="0"/>
              </a:rPr>
              <a:t>		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P.16-23</a:t>
            </a: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A8EE623-68B6-45C1-A50A-2AFD5DB219C4}"/>
              </a:ext>
            </a:extLst>
          </p:cNvPr>
          <p:cNvSpPr txBox="1">
            <a:spLocks/>
          </p:cNvSpPr>
          <p:nvPr/>
        </p:nvSpPr>
        <p:spPr>
          <a:xfrm>
            <a:off x="7026318" y="1262891"/>
            <a:ext cx="4889716" cy="5150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u="sng" dirty="0" err="1">
                <a:latin typeface="Arial Black" panose="020B0A04020102020204" pitchFamily="34" charset="0"/>
              </a:rPr>
              <a:t>Front-end</a:t>
            </a: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Résultat front					P.25-27</a:t>
            </a:r>
          </a:p>
          <a:p>
            <a:pPr marL="0" indent="0">
              <a:buNone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2400" u="sng" dirty="0" err="1">
                <a:latin typeface="Arial Black" panose="020B0A04020102020204" pitchFamily="34" charset="0"/>
              </a:rPr>
              <a:t>Back-end</a:t>
            </a: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Fonctionnalité Session			P.28-30 Organisation du projet			P.31</a:t>
            </a:r>
          </a:p>
          <a:p>
            <a:pPr marL="0" indent="0">
              <a:buNone/>
            </a:pPr>
            <a:r>
              <a:rPr lang="fr-FR" dirty="0">
                <a:solidFill>
                  <a:srgbClr val="F9E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Fichiers et fonctionnement		P.32-42</a:t>
            </a:r>
            <a:endParaRPr lang="fr-FR" dirty="0">
              <a:solidFill>
                <a:srgbClr val="F9ED60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Conclusion</a:t>
            </a:r>
            <a:r>
              <a:rPr lang="fr-FR" sz="2400" dirty="0">
                <a:latin typeface="Arial Black" panose="020B0A04020102020204" pitchFamily="34" charset="0"/>
              </a:rPr>
              <a:t>				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P.43</a:t>
            </a:r>
          </a:p>
          <a:p>
            <a:pPr marL="0" indent="0">
              <a:buFont typeface="Wingdings 3" charset="2"/>
              <a:buNone/>
            </a:pPr>
            <a:endParaRPr lang="fr-FR" sz="2400" u="sng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0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38" y="109970"/>
            <a:ext cx="6133324" cy="66380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51371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1461739"/>
            <a:ext cx="11803224" cy="3952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67926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0" y="1390261"/>
            <a:ext cx="12056955" cy="40859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19656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1178751"/>
            <a:ext cx="11943184" cy="55682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37656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0790099-5A0F-4103-9F69-2362B79F89B3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 err="1">
                <a:latin typeface="Arial Black" panose="020B0A04020102020204" pitchFamily="34" charset="0"/>
              </a:rPr>
              <a:t>Front-end</a:t>
            </a:r>
            <a:endParaRPr lang="fr-FR" sz="4800" u="sng" dirty="0">
              <a:latin typeface="Arial Black" panose="020B0A040201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4B842E-4343-4C51-B620-A250E32B974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1234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Résultat</a:t>
            </a:r>
            <a:r>
              <a:rPr lang="fr-FR" b="1" u="sng" dirty="0"/>
              <a:t> </a:t>
            </a:r>
            <a:r>
              <a:rPr lang="fr-FR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fr-FR" b="1" u="sng" dirty="0"/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6204D2-A017-4385-8EBF-9C62C40A2CE1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7EAB2B-D363-44CA-ADD4-05130A40E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375" y="1152730"/>
            <a:ext cx="11771250" cy="56710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5755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Résultat</a:t>
            </a:r>
            <a:r>
              <a:rPr lang="fr-FR" b="1" u="sng" dirty="0"/>
              <a:t> </a:t>
            </a:r>
            <a:r>
              <a:rPr lang="fr-FR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fr-FR" b="1" u="sng" dirty="0"/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6204D2-A017-4385-8EBF-9C62C40A2CE1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7B6C8A-D547-4020-85A0-E82057BF3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4" y="1276171"/>
            <a:ext cx="11982992" cy="5211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226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Résultat</a:t>
            </a:r>
            <a:r>
              <a:rPr lang="fr-FR" b="1" u="sng" dirty="0"/>
              <a:t> 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fr-FR" b="1" u="sng" dirty="0"/>
              <a:t>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918614-AC89-4A98-9786-2B683E90EA89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C1BD17-33D0-46CA-941D-A9CC2C3ACB93}"/>
              </a:ext>
            </a:extLst>
          </p:cNvPr>
          <p:cNvSpPr txBox="1"/>
          <p:nvPr/>
        </p:nvSpPr>
        <p:spPr>
          <a:xfrm>
            <a:off x="5488976" y="1213578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Responsive tablette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60BFDCB-0D87-4FC6-AE22-73AC30ACA393}"/>
              </a:ext>
            </a:extLst>
          </p:cNvPr>
          <p:cNvSpPr txBox="1"/>
          <p:nvPr/>
        </p:nvSpPr>
        <p:spPr>
          <a:xfrm>
            <a:off x="5815578" y="5219592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Responsive mobile</a:t>
            </a:r>
          </a:p>
        </p:txBody>
      </p:sp>
      <p:sp>
        <p:nvSpPr>
          <p:cNvPr id="13" name="Flèche : virage 12">
            <a:extLst>
              <a:ext uri="{FF2B5EF4-FFF2-40B4-BE49-F238E27FC236}">
                <a16:creationId xmlns:a16="http://schemas.microsoft.com/office/drawing/2014/main" id="{E953A919-9787-4E43-9E8A-C69ADE19E34E}"/>
              </a:ext>
            </a:extLst>
          </p:cNvPr>
          <p:cNvSpPr/>
          <p:nvPr/>
        </p:nvSpPr>
        <p:spPr>
          <a:xfrm rot="10800000">
            <a:off x="5478090" y="2056247"/>
            <a:ext cx="1474789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Flèche : virage 13">
            <a:extLst>
              <a:ext uri="{FF2B5EF4-FFF2-40B4-BE49-F238E27FC236}">
                <a16:creationId xmlns:a16="http://schemas.microsoft.com/office/drawing/2014/main" id="{EF919CC5-DB52-4E31-B193-1CB89C2C2521}"/>
              </a:ext>
            </a:extLst>
          </p:cNvPr>
          <p:cNvSpPr/>
          <p:nvPr/>
        </p:nvSpPr>
        <p:spPr>
          <a:xfrm>
            <a:off x="6823506" y="4269399"/>
            <a:ext cx="1802617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2B05E38-79D3-4183-9481-855F7B0AB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1185" y="1196383"/>
            <a:ext cx="2374646" cy="5587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8E2ADE7-19AB-412C-B523-BCCAAC568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949" y="965333"/>
            <a:ext cx="4691546" cy="57571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9D88211F-B162-4025-8DB1-C33837F604C2}"/>
              </a:ext>
            </a:extLst>
          </p:cNvPr>
          <p:cNvSpPr/>
          <p:nvPr/>
        </p:nvSpPr>
        <p:spPr>
          <a:xfrm>
            <a:off x="229866" y="1856792"/>
            <a:ext cx="1906844" cy="1791477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C8B2DCA-DA4F-4CFD-BCFE-576CE5582461}"/>
              </a:ext>
            </a:extLst>
          </p:cNvPr>
          <p:cNvSpPr/>
          <p:nvPr/>
        </p:nvSpPr>
        <p:spPr>
          <a:xfrm>
            <a:off x="1640583" y="2163771"/>
            <a:ext cx="4221108" cy="305582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494C054-C1AC-4607-9641-8606DD541C9F}"/>
              </a:ext>
            </a:extLst>
          </p:cNvPr>
          <p:cNvSpPr/>
          <p:nvPr/>
        </p:nvSpPr>
        <p:spPr>
          <a:xfrm>
            <a:off x="8556171" y="1148906"/>
            <a:ext cx="2811849" cy="707886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E506914-6D4E-48BA-919E-354FDA47A81D}"/>
              </a:ext>
            </a:extLst>
          </p:cNvPr>
          <p:cNvSpPr/>
          <p:nvPr/>
        </p:nvSpPr>
        <p:spPr>
          <a:xfrm>
            <a:off x="8053765" y="1688617"/>
            <a:ext cx="4049485" cy="269677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1DC411F-E05D-425B-BC99-7BC7E4C3AEA9}"/>
              </a:ext>
            </a:extLst>
          </p:cNvPr>
          <p:cNvSpPr/>
          <p:nvPr/>
        </p:nvSpPr>
        <p:spPr>
          <a:xfrm>
            <a:off x="9947906" y="4379386"/>
            <a:ext cx="1164572" cy="1058927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76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Fonctionnalité</a:t>
            </a:r>
            <a:r>
              <a:rPr lang="fr-FR" b="1" u="sng" dirty="0"/>
              <a:t> </a:t>
            </a:r>
            <a:r>
              <a:rPr lang="fr-FR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Session</a:t>
            </a:r>
            <a:endParaRPr lang="fr-FR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918614-AC89-4A98-9786-2B683E90EA89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14F14D-88AE-45A4-8711-23E6C2098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9266" y="1593136"/>
            <a:ext cx="5876716" cy="4956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03F290A6-6805-42E0-BDDF-D7D174A7DE96}"/>
              </a:ext>
            </a:extLst>
          </p:cNvPr>
          <p:cNvSpPr/>
          <p:nvPr/>
        </p:nvSpPr>
        <p:spPr>
          <a:xfrm>
            <a:off x="6932645" y="1593136"/>
            <a:ext cx="1324947" cy="1234040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32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2F5EED-DEF3-45BF-9CC5-8AE477E03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637" y="1231641"/>
            <a:ext cx="5802757" cy="5417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  <a:cs typeface="Arial" panose="020B0604020202020204" pitchFamily="34" charset="0"/>
              </a:rPr>
              <a:t>Session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9EB2CA-D5E1-4D35-933B-0D5DDC071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4722" y="1323360"/>
            <a:ext cx="5739502" cy="5234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2EC9214-EFB5-4633-AC95-C212365AFD3D}"/>
              </a:ext>
            </a:extLst>
          </p:cNvPr>
          <p:cNvSpPr/>
          <p:nvPr/>
        </p:nvSpPr>
        <p:spPr>
          <a:xfrm>
            <a:off x="2425959" y="3554963"/>
            <a:ext cx="1212980" cy="709127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06E575B-5C6A-4F6B-8A21-20BD1BB69363}"/>
              </a:ext>
            </a:extLst>
          </p:cNvPr>
          <p:cNvCxnSpPr>
            <a:stCxn id="8" idx="6"/>
          </p:cNvCxnSpPr>
          <p:nvPr/>
        </p:nvCxnSpPr>
        <p:spPr>
          <a:xfrm flipV="1">
            <a:off x="3638939" y="3554963"/>
            <a:ext cx="2967134" cy="354564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19526F84-FC3F-4A94-8F9F-CF093C77BD77}"/>
              </a:ext>
            </a:extLst>
          </p:cNvPr>
          <p:cNvSpPr/>
          <p:nvPr/>
        </p:nvSpPr>
        <p:spPr>
          <a:xfrm>
            <a:off x="10049853" y="1113022"/>
            <a:ext cx="1864371" cy="170482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24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EA766-1EFB-467F-A871-9438568D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9" y="537820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Contexte: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200939-96F3-4C09-B653-D351C0D3D4BF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1A54CF-CE1B-4AC0-AAB8-FE5DAB53F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8366" y="3111773"/>
            <a:ext cx="2904558" cy="362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13E538-05EA-43FB-BBE8-0EE6DB2F6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4565" y="1872348"/>
            <a:ext cx="2273640" cy="1057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5B0B9A-60A5-4029-B66B-E48F76465359}"/>
              </a:ext>
            </a:extLst>
          </p:cNvPr>
          <p:cNvSpPr txBox="1"/>
          <p:nvPr/>
        </p:nvSpPr>
        <p:spPr>
          <a:xfrm>
            <a:off x="139394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2015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2F1C3D-6968-4BF5-BD7F-88991552FDC8}"/>
              </a:ext>
            </a:extLst>
          </p:cNvPr>
          <p:cNvSpPr txBox="1"/>
          <p:nvPr/>
        </p:nvSpPr>
        <p:spPr>
          <a:xfrm>
            <a:off x="642880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2024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3FCDC3-A3F9-4410-A58D-6CEDCB689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8205" y="3111773"/>
            <a:ext cx="2701493" cy="3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30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  <a:cs typeface="Arial" panose="020B0604020202020204" pitchFamily="34" charset="0"/>
              </a:rPr>
              <a:t>Session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AAF1F9D-87DF-4DB8-9645-8D41E9475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58" y="1016603"/>
            <a:ext cx="5878693" cy="4824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637A038-4148-4B63-A656-49C7268A4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9580" y="1665983"/>
            <a:ext cx="6068262" cy="5118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92E1A500-19B4-426B-A413-8F4A82B492C7}"/>
              </a:ext>
            </a:extLst>
          </p:cNvPr>
          <p:cNvSpPr/>
          <p:nvPr/>
        </p:nvSpPr>
        <p:spPr>
          <a:xfrm>
            <a:off x="3976375" y="1493332"/>
            <a:ext cx="2043404" cy="81176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DFBF830-E4F0-4136-969F-594AAB803AFE}"/>
              </a:ext>
            </a:extLst>
          </p:cNvPr>
          <p:cNvCxnSpPr>
            <a:stCxn id="9" idx="5"/>
          </p:cNvCxnSpPr>
          <p:nvPr/>
        </p:nvCxnSpPr>
        <p:spPr>
          <a:xfrm>
            <a:off x="5720529" y="2186215"/>
            <a:ext cx="1417270" cy="482340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31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28" y="101804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  <a:cs typeface="Arial" panose="020B0604020202020204" pitchFamily="34" charset="0"/>
              </a:rPr>
              <a:t>Organisation du projet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33772A9-CCDD-4C6A-9C1D-1432C5FD1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b="33902"/>
          <a:stretch/>
        </p:blipFill>
        <p:spPr>
          <a:xfrm>
            <a:off x="306119" y="970419"/>
            <a:ext cx="5049652" cy="47154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D8E79C-98C4-4541-8B2B-67E845DA7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85101" b="-5374"/>
          <a:stretch/>
        </p:blipFill>
        <p:spPr>
          <a:xfrm>
            <a:off x="306119" y="5685831"/>
            <a:ext cx="5049652" cy="1446245"/>
          </a:xfrm>
          <a:prstGeom prst="rect">
            <a:avLst/>
          </a:prstGeom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AB5EA682-B164-4271-A56B-5EA0D6AFD5DD}"/>
              </a:ext>
            </a:extLst>
          </p:cNvPr>
          <p:cNvSpPr/>
          <p:nvPr/>
        </p:nvSpPr>
        <p:spPr>
          <a:xfrm rot="16200000">
            <a:off x="6086724" y="1594301"/>
            <a:ext cx="1285103" cy="207097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55CF8A-F8F0-4D20-8899-97B3E292304B}"/>
              </a:ext>
            </a:extLst>
          </p:cNvPr>
          <p:cNvSpPr txBox="1"/>
          <p:nvPr/>
        </p:nvSpPr>
        <p:spPr>
          <a:xfrm>
            <a:off x="7764762" y="2337399"/>
            <a:ext cx="338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Model MCD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6ADBE7-5C5A-4E9D-8FD5-EA022346A46E}"/>
              </a:ext>
            </a:extLst>
          </p:cNvPr>
          <p:cNvSpPr txBox="1"/>
          <p:nvPr/>
        </p:nvSpPr>
        <p:spPr>
          <a:xfrm>
            <a:off x="7570825" y="4188244"/>
            <a:ext cx="3385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POO</a:t>
            </a:r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4AA992AB-647A-446B-A892-A4777C2AE6AB}"/>
              </a:ext>
            </a:extLst>
          </p:cNvPr>
          <p:cNvSpPr/>
          <p:nvPr/>
        </p:nvSpPr>
        <p:spPr>
          <a:xfrm rot="16200000">
            <a:off x="6086724" y="3752923"/>
            <a:ext cx="1285103" cy="207097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68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32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28" y="101804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  <a:cs typeface="Arial" panose="020B0604020202020204" pitchFamily="34" charset="0"/>
              </a:rPr>
              <a:t>Model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8D11D-2D27-4F5C-9420-E6D6064A9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8554" r="36229" b="69944"/>
          <a:stretch/>
        </p:blipFill>
        <p:spPr>
          <a:xfrm>
            <a:off x="229763" y="970419"/>
            <a:ext cx="5132410" cy="2854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4264002-6AE7-4679-9C50-258806CA6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30217" b="2164"/>
          <a:stretch/>
        </p:blipFill>
        <p:spPr>
          <a:xfrm>
            <a:off x="6995292" y="1067939"/>
            <a:ext cx="5010931" cy="5589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532558F-34D7-412B-8175-6C5C2F0FCC61}"/>
              </a:ext>
            </a:extLst>
          </p:cNvPr>
          <p:cNvSpPr/>
          <p:nvPr/>
        </p:nvSpPr>
        <p:spPr>
          <a:xfrm>
            <a:off x="326571" y="783771"/>
            <a:ext cx="4416490" cy="2985796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800A8B3-9D21-44F8-AA7E-EF7F370FE06F}"/>
              </a:ext>
            </a:extLst>
          </p:cNvPr>
          <p:cNvSpPr/>
          <p:nvPr/>
        </p:nvSpPr>
        <p:spPr>
          <a:xfrm>
            <a:off x="7163852" y="910051"/>
            <a:ext cx="2995126" cy="868615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A3B5C0B-9ED9-469A-AD42-3E0E6A9A8991}"/>
              </a:ext>
            </a:extLst>
          </p:cNvPr>
          <p:cNvSpPr/>
          <p:nvPr/>
        </p:nvSpPr>
        <p:spPr>
          <a:xfrm>
            <a:off x="6372808" y="1688841"/>
            <a:ext cx="5243804" cy="4977600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FA14E13-2195-4BC0-8A38-F84218F6148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534816" y="3769567"/>
            <a:ext cx="196579" cy="473554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2ACB33F-BE14-42D1-BA49-D604B70276C6}"/>
              </a:ext>
            </a:extLst>
          </p:cNvPr>
          <p:cNvSpPr txBox="1"/>
          <p:nvPr/>
        </p:nvSpPr>
        <p:spPr>
          <a:xfrm>
            <a:off x="229763" y="4177641"/>
            <a:ext cx="484036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Classe </a:t>
            </a:r>
            <a:r>
              <a:rPr lang="fr-FR" sz="3200" dirty="0" err="1">
                <a:solidFill>
                  <a:srgbClr val="FF9999"/>
                </a:solidFill>
                <a:latin typeface="Arial Black" panose="020B0A04020102020204" pitchFamily="34" charset="0"/>
              </a:rPr>
              <a:t>ModelUser</a:t>
            </a:r>
            <a:endParaRPr lang="fr-FR" sz="3200" dirty="0">
              <a:solidFill>
                <a:srgbClr val="FF9999"/>
              </a:solidFill>
              <a:latin typeface="Arial Black" panose="020B0A04020102020204" pitchFamily="34" charset="0"/>
            </a:endParaRPr>
          </a:p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et ses attributs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7A5C1-288D-49E5-8A19-76BC44908648}"/>
              </a:ext>
            </a:extLst>
          </p:cNvPr>
          <p:cNvSpPr txBox="1"/>
          <p:nvPr/>
        </p:nvSpPr>
        <p:spPr>
          <a:xfrm>
            <a:off x="185777" y="5032537"/>
            <a:ext cx="48403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Constructeur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3D44784-EF88-4A59-8EF3-F4728F94F3D6}"/>
              </a:ext>
            </a:extLst>
          </p:cNvPr>
          <p:cNvCxnSpPr>
            <a:cxnSpLocks/>
          </p:cNvCxnSpPr>
          <p:nvPr/>
        </p:nvCxnSpPr>
        <p:spPr>
          <a:xfrm flipH="1">
            <a:off x="4223720" y="1591321"/>
            <a:ext cx="3126578" cy="3691041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747DF2A-7FB6-4B6D-90FE-C2DD6CB73B37}"/>
              </a:ext>
            </a:extLst>
          </p:cNvPr>
          <p:cNvCxnSpPr>
            <a:cxnSpLocks/>
          </p:cNvCxnSpPr>
          <p:nvPr/>
        </p:nvCxnSpPr>
        <p:spPr>
          <a:xfrm flipH="1">
            <a:off x="4080660" y="5192537"/>
            <a:ext cx="2506672" cy="674094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D7D841C-3E7C-4F58-83A0-3F1BD12E4DB4}"/>
              </a:ext>
            </a:extLst>
          </p:cNvPr>
          <p:cNvSpPr txBox="1"/>
          <p:nvPr/>
        </p:nvSpPr>
        <p:spPr>
          <a:xfrm>
            <a:off x="1560879" y="5446387"/>
            <a:ext cx="259124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Getters et Setters</a:t>
            </a:r>
          </a:p>
        </p:txBody>
      </p:sp>
    </p:spTree>
    <p:extLst>
      <p:ext uri="{BB962C8B-B14F-4D97-AF65-F5344CB8AC3E}">
        <p14:creationId xmlns:p14="http://schemas.microsoft.com/office/powerpoint/2010/main" val="293425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6" grpId="0" animBg="1"/>
      <p:bldP spid="16" grpId="1" animBg="1"/>
      <p:bldP spid="17" grpId="0" animBg="1"/>
      <p:bldP spid="19" grpId="0"/>
      <p:bldP spid="19" grpId="1"/>
      <p:bldP spid="21" grpId="0"/>
      <p:bldP spid="21" grpId="1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33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28" y="101804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  <a:cs typeface="Arial" panose="020B0604020202020204" pitchFamily="34" charset="0"/>
              </a:rPr>
              <a:t>Manager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A4A6EA-ECE4-432E-9556-AB12EA37A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5" t="9251" b="88269"/>
          <a:stretch/>
        </p:blipFill>
        <p:spPr>
          <a:xfrm>
            <a:off x="847018" y="902726"/>
            <a:ext cx="9388186" cy="2356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ED7602-AC2E-466F-BD64-1534CCC91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6145" t="36148" b="4727"/>
          <a:stretch/>
        </p:blipFill>
        <p:spPr>
          <a:xfrm>
            <a:off x="847018" y="1138353"/>
            <a:ext cx="9388186" cy="5617844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0AC67FF6-3B03-4B1F-A37C-63C00A77C253}"/>
              </a:ext>
            </a:extLst>
          </p:cNvPr>
          <p:cNvSpPr/>
          <p:nvPr/>
        </p:nvSpPr>
        <p:spPr>
          <a:xfrm>
            <a:off x="-127269" y="1012080"/>
            <a:ext cx="10712816" cy="2765507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E4CD55D-1DAE-4009-BFA8-1D9E8F10BF3F}"/>
              </a:ext>
            </a:extLst>
          </p:cNvPr>
          <p:cNvSpPr/>
          <p:nvPr/>
        </p:nvSpPr>
        <p:spPr>
          <a:xfrm>
            <a:off x="79581" y="3284375"/>
            <a:ext cx="8401945" cy="3471815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F4D868-6233-4D0E-A4EA-D7EC78E782F7}"/>
              </a:ext>
            </a:extLst>
          </p:cNvPr>
          <p:cNvSpPr/>
          <p:nvPr/>
        </p:nvSpPr>
        <p:spPr>
          <a:xfrm>
            <a:off x="77621" y="4306186"/>
            <a:ext cx="11493691" cy="1193044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D179F3-034F-45C1-A07A-91D0C949D389}"/>
              </a:ext>
            </a:extLst>
          </p:cNvPr>
          <p:cNvSpPr txBox="1"/>
          <p:nvPr/>
        </p:nvSpPr>
        <p:spPr>
          <a:xfrm>
            <a:off x="69392" y="4364099"/>
            <a:ext cx="1142398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Vérification de l’existence d’un utilisateur en BDD (Inscription et connexion)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38F8A54-9D76-459A-B0EB-594C9C6236F8}"/>
              </a:ext>
            </a:extLst>
          </p:cNvPr>
          <p:cNvCxnSpPr>
            <a:cxnSpLocks/>
          </p:cNvCxnSpPr>
          <p:nvPr/>
        </p:nvCxnSpPr>
        <p:spPr>
          <a:xfrm>
            <a:off x="5541111" y="3777587"/>
            <a:ext cx="0" cy="633180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D8C9737-BCDB-47B7-BD56-5F19EE8FA8D0}"/>
              </a:ext>
            </a:extLst>
          </p:cNvPr>
          <p:cNvSpPr/>
          <p:nvPr/>
        </p:nvSpPr>
        <p:spPr>
          <a:xfrm>
            <a:off x="132363" y="1040358"/>
            <a:ext cx="11493691" cy="1711577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67688F4-E6DC-48AA-96F4-1A5EFC3B5F0D}"/>
              </a:ext>
            </a:extLst>
          </p:cNvPr>
          <p:cNvSpPr txBox="1"/>
          <p:nvPr/>
        </p:nvSpPr>
        <p:spPr>
          <a:xfrm>
            <a:off x="149287" y="1154403"/>
            <a:ext cx="1142398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Enregistrement d’un formulaire d’inscription en BDD</a:t>
            </a:r>
          </a:p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(Inscription)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5F89980-82FF-4A3A-9CE4-64D6F47096E7}"/>
              </a:ext>
            </a:extLst>
          </p:cNvPr>
          <p:cNvCxnSpPr>
            <a:cxnSpLocks/>
          </p:cNvCxnSpPr>
          <p:nvPr/>
        </p:nvCxnSpPr>
        <p:spPr>
          <a:xfrm flipV="1">
            <a:off x="5047861" y="2674015"/>
            <a:ext cx="95144" cy="610360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5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7" grpId="0" animBg="1"/>
      <p:bldP spid="17" grpId="1" animBg="1"/>
      <p:bldP spid="18" grpId="0"/>
      <p:bldP spid="18" grpId="1"/>
      <p:bldP spid="20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34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28" y="101804"/>
            <a:ext cx="9404723" cy="868615"/>
          </a:xfrm>
        </p:spPr>
        <p:txBody>
          <a:bodyPr/>
          <a:lstStyle/>
          <a:p>
            <a:pPr algn="ctr"/>
            <a:r>
              <a:rPr lang="fr-FR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Utils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6B8E13-29E9-49D4-975C-464848795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95770"/>
            <a:ext cx="12192000" cy="364749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6DA1814E-AE87-49FD-A76E-AAAA7AE1734A}"/>
              </a:ext>
            </a:extLst>
          </p:cNvPr>
          <p:cNvSpPr/>
          <p:nvPr/>
        </p:nvSpPr>
        <p:spPr>
          <a:xfrm>
            <a:off x="0" y="2174033"/>
            <a:ext cx="8350898" cy="1791477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8F6415F-A4DD-43DF-971D-CBC3A799BE36}"/>
              </a:ext>
            </a:extLst>
          </p:cNvPr>
          <p:cNvSpPr/>
          <p:nvPr/>
        </p:nvSpPr>
        <p:spPr>
          <a:xfrm>
            <a:off x="139959" y="3310186"/>
            <a:ext cx="11915191" cy="1791477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E15D0F4-D213-4B73-A035-2DECDFDCD895}"/>
              </a:ext>
            </a:extLst>
          </p:cNvPr>
          <p:cNvCxnSpPr/>
          <p:nvPr/>
        </p:nvCxnSpPr>
        <p:spPr>
          <a:xfrm>
            <a:off x="3965510" y="3965510"/>
            <a:ext cx="0" cy="1396720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6B72FB4-DE13-4E6F-8101-816D608A44D6}"/>
              </a:ext>
            </a:extLst>
          </p:cNvPr>
          <p:cNvCxnSpPr>
            <a:cxnSpLocks/>
          </p:cNvCxnSpPr>
          <p:nvPr/>
        </p:nvCxnSpPr>
        <p:spPr>
          <a:xfrm>
            <a:off x="6096000" y="5101663"/>
            <a:ext cx="0" cy="468713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147C178F-432B-441F-8416-78935141805D}"/>
              </a:ext>
            </a:extLst>
          </p:cNvPr>
          <p:cNvSpPr txBox="1"/>
          <p:nvPr/>
        </p:nvSpPr>
        <p:spPr>
          <a:xfrm>
            <a:off x="139959" y="5439753"/>
            <a:ext cx="821092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Fonction de nettoyage des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C82065E-6292-4B16-A1FF-199E4E850E02}"/>
              </a:ext>
            </a:extLst>
          </p:cNvPr>
          <p:cNvSpPr txBox="1"/>
          <p:nvPr/>
        </p:nvSpPr>
        <p:spPr>
          <a:xfrm>
            <a:off x="2138559" y="5458143"/>
            <a:ext cx="821092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Fonction de connexion à la BDD</a:t>
            </a:r>
          </a:p>
        </p:txBody>
      </p:sp>
    </p:spTree>
    <p:extLst>
      <p:ext uri="{BB962C8B-B14F-4D97-AF65-F5344CB8AC3E}">
        <p14:creationId xmlns:p14="http://schemas.microsoft.com/office/powerpoint/2010/main" val="14192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6" grpId="0" animBg="1"/>
      <p:bldP spid="21" grpId="0"/>
      <p:bldP spid="21" grpId="1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35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28" y="101804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  <a:cs typeface="Arial" panose="020B0604020202020204" pitchFamily="34" charset="0"/>
              </a:rPr>
              <a:t>Controller du header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89F02F-4DB0-4ECA-AAB0-4C3DF4A6C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13459"/>
            <a:ext cx="12192000" cy="24709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863FB80-01A7-40FA-99A3-BD42F4F74115}"/>
              </a:ext>
            </a:extLst>
          </p:cNvPr>
          <p:cNvCxnSpPr/>
          <p:nvPr/>
        </p:nvCxnSpPr>
        <p:spPr>
          <a:xfrm>
            <a:off x="597159" y="2548951"/>
            <a:ext cx="5393094" cy="0"/>
          </a:xfrm>
          <a:prstGeom prst="line">
            <a:avLst/>
          </a:prstGeom>
          <a:ln w="571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9030904-9885-41C6-8B5B-D75C819C3464}"/>
              </a:ext>
            </a:extLst>
          </p:cNvPr>
          <p:cNvCxnSpPr/>
          <p:nvPr/>
        </p:nvCxnSpPr>
        <p:spPr>
          <a:xfrm>
            <a:off x="849086" y="3247053"/>
            <a:ext cx="11224726" cy="0"/>
          </a:xfrm>
          <a:prstGeom prst="line">
            <a:avLst/>
          </a:prstGeom>
          <a:ln w="571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51BFE405-3B4C-4E77-A6F5-CDC6B3A4BA0F}"/>
              </a:ext>
            </a:extLst>
          </p:cNvPr>
          <p:cNvSpPr txBox="1"/>
          <p:nvPr/>
        </p:nvSpPr>
        <p:spPr>
          <a:xfrm>
            <a:off x="1621088" y="3772683"/>
            <a:ext cx="48403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Header sans session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064D2B8-EED7-4F84-8C25-5961CA81C36A}"/>
              </a:ext>
            </a:extLst>
          </p:cNvPr>
          <p:cNvCxnSpPr>
            <a:cxnSpLocks/>
          </p:cNvCxnSpPr>
          <p:nvPr/>
        </p:nvCxnSpPr>
        <p:spPr>
          <a:xfrm>
            <a:off x="3536302" y="2548951"/>
            <a:ext cx="410547" cy="1348816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23705DA-0797-481C-BFB3-D473FE6D4D88}"/>
              </a:ext>
            </a:extLst>
          </p:cNvPr>
          <p:cNvSpPr txBox="1"/>
          <p:nvPr/>
        </p:nvSpPr>
        <p:spPr>
          <a:xfrm>
            <a:off x="2976073" y="3753193"/>
            <a:ext cx="48403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Header avec session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A70215F-B44B-4770-A0F3-7C26C41D52A1}"/>
              </a:ext>
            </a:extLst>
          </p:cNvPr>
          <p:cNvCxnSpPr>
            <a:cxnSpLocks/>
          </p:cNvCxnSpPr>
          <p:nvPr/>
        </p:nvCxnSpPr>
        <p:spPr>
          <a:xfrm>
            <a:off x="5165247" y="3247053"/>
            <a:ext cx="0" cy="592264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FD470581-3D3D-48E3-965C-06C4AB1CC5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b="64150"/>
          <a:stretch/>
        </p:blipFill>
        <p:spPr>
          <a:xfrm>
            <a:off x="276371" y="4270224"/>
            <a:ext cx="8130947" cy="2458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16A5EA3-3D84-49E6-AB4E-90C532565F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b="65442"/>
          <a:stretch/>
        </p:blipFill>
        <p:spPr>
          <a:xfrm>
            <a:off x="1860583" y="4325098"/>
            <a:ext cx="7519669" cy="2369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32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36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909" y="6765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Vue du header:</a:t>
            </a: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D513EA-C69D-46BB-BA6C-B728871B7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7108" t="77107" r="60424" b="20579"/>
          <a:stretch/>
        </p:blipFill>
        <p:spPr>
          <a:xfrm>
            <a:off x="265629" y="4671518"/>
            <a:ext cx="9322676" cy="47011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378B644-75C1-47A5-99B1-017DCF0E7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4042" t="9767" r="44286" b="53378"/>
          <a:stretch/>
        </p:blipFill>
        <p:spPr>
          <a:xfrm>
            <a:off x="265629" y="839755"/>
            <a:ext cx="7058902" cy="356392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BBBE8213-86DF-47AA-B54B-C81A5E2F0054}"/>
              </a:ext>
            </a:extLst>
          </p:cNvPr>
          <p:cNvSpPr/>
          <p:nvPr/>
        </p:nvSpPr>
        <p:spPr>
          <a:xfrm>
            <a:off x="83976" y="4403681"/>
            <a:ext cx="9834465" cy="1176025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6DB5894-1097-4619-8A2E-A7D688CFD292}"/>
              </a:ext>
            </a:extLst>
          </p:cNvPr>
          <p:cNvCxnSpPr>
            <a:cxnSpLocks/>
          </p:cNvCxnSpPr>
          <p:nvPr/>
        </p:nvCxnSpPr>
        <p:spPr>
          <a:xfrm flipH="1">
            <a:off x="4581331" y="5584714"/>
            <a:ext cx="1" cy="513950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46FB2137-E601-4EF1-B5E2-8C36A2149588}"/>
              </a:ext>
            </a:extLst>
          </p:cNvPr>
          <p:cNvSpPr txBox="1"/>
          <p:nvPr/>
        </p:nvSpPr>
        <p:spPr>
          <a:xfrm>
            <a:off x="1870795" y="6017785"/>
            <a:ext cx="34896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Changements</a:t>
            </a: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D9EA666F-D06A-4A62-A786-2D015A785347}"/>
              </a:ext>
            </a:extLst>
          </p:cNvPr>
          <p:cNvSpPr/>
          <p:nvPr/>
        </p:nvSpPr>
        <p:spPr>
          <a:xfrm>
            <a:off x="5269464" y="6098664"/>
            <a:ext cx="606490" cy="423016"/>
          </a:xfrm>
          <a:prstGeom prst="rightArrow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50C4741-98CF-4EB4-AA5D-3DDEDE1D42E2}"/>
              </a:ext>
            </a:extLst>
          </p:cNvPr>
          <p:cNvSpPr txBox="1"/>
          <p:nvPr/>
        </p:nvSpPr>
        <p:spPr>
          <a:xfrm>
            <a:off x="5875954" y="6017784"/>
            <a:ext cx="38006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Session ouverte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123BC31-4328-4168-ACC0-1BFA94EAB18D}"/>
              </a:ext>
            </a:extLst>
          </p:cNvPr>
          <p:cNvSpPr/>
          <p:nvPr/>
        </p:nvSpPr>
        <p:spPr>
          <a:xfrm>
            <a:off x="505609" y="1000461"/>
            <a:ext cx="2022438" cy="765895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C824F6E-3F95-48D1-AD69-49E0D77102DE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2528047" y="1383409"/>
            <a:ext cx="5314278" cy="650784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AFCDBA0-EE4D-4A38-84E9-D490D10F7528}"/>
              </a:ext>
            </a:extLst>
          </p:cNvPr>
          <p:cNvSpPr txBox="1"/>
          <p:nvPr/>
        </p:nvSpPr>
        <p:spPr>
          <a:xfrm>
            <a:off x="7564511" y="1411911"/>
            <a:ext cx="452549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9999"/>
                </a:solidFill>
                <a:latin typeface="Arial Black" panose="020B0A04020102020204" pitchFamily="34" charset="0"/>
              </a:rPr>
              <a:t>Attribut contenant la variable $</a:t>
            </a:r>
            <a:r>
              <a:rPr lang="fr-FR" sz="3200" dirty="0" err="1">
                <a:solidFill>
                  <a:srgbClr val="FF9999"/>
                </a:solidFill>
                <a:latin typeface="Arial Black" panose="020B0A04020102020204" pitchFamily="34" charset="0"/>
              </a:rPr>
              <a:t>nav</a:t>
            </a:r>
            <a:endParaRPr lang="fr-FR" sz="3200" dirty="0">
              <a:solidFill>
                <a:srgbClr val="FF9999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4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0" grpId="0" animBg="1"/>
      <p:bldP spid="24" grpId="0"/>
      <p:bldP spid="26" grpId="0" animBg="1"/>
      <p:bldP spid="26" grpId="1" animBg="1"/>
      <p:bldP spid="13" grpId="0"/>
      <p:bldP spid="1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37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909" y="6765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Controller de la connexion:</a:t>
            </a:r>
            <a:endParaRPr lang="fr-FR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2C55F0-F919-4B14-91C4-3DAB5F31D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r="37080" b="62894"/>
          <a:stretch/>
        </p:blipFill>
        <p:spPr>
          <a:xfrm>
            <a:off x="364014" y="875380"/>
            <a:ext cx="4871610" cy="42708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851E767-8823-40C0-9B1E-B81C0B62AD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50303" b="1"/>
          <a:stretch/>
        </p:blipFill>
        <p:spPr>
          <a:xfrm>
            <a:off x="5397564" y="1746960"/>
            <a:ext cx="6555978" cy="48434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0507C17-9491-45C4-A091-BB5BDF08F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37650" r="28428" b="49684"/>
          <a:stretch/>
        </p:blipFill>
        <p:spPr>
          <a:xfrm>
            <a:off x="238458" y="5275778"/>
            <a:ext cx="4997166" cy="13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38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909" y="6765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Controller de la connexion:</a:t>
            </a:r>
            <a:endParaRPr lang="fr-FR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F00118B-DCDF-45B7-9966-4F292CAEB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r="18379" b="78224"/>
          <a:stretch/>
        </p:blipFill>
        <p:spPr>
          <a:xfrm>
            <a:off x="562947" y="875380"/>
            <a:ext cx="9520302" cy="20633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347A45A-5F99-4B2A-AE19-847110682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15374" t="23384" r="16798" b="42001"/>
          <a:stretch/>
        </p:blipFill>
        <p:spPr>
          <a:xfrm>
            <a:off x="562947" y="2984164"/>
            <a:ext cx="8713000" cy="36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39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909" y="6765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Controller de la connexion:</a:t>
            </a: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47A45A-5F99-4B2A-AE19-847110682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6780" t="57059" r="3970" b="7231"/>
          <a:stretch/>
        </p:blipFill>
        <p:spPr>
          <a:xfrm>
            <a:off x="200035" y="1497564"/>
            <a:ext cx="11791930" cy="386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9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60633A1-C5BF-41DF-8BFD-C008B0F997F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4" name="Flèche droite 3"/>
          <p:cNvSpPr/>
          <p:nvPr/>
        </p:nvSpPr>
        <p:spPr>
          <a:xfrm>
            <a:off x="4821382" y="2019993"/>
            <a:ext cx="1895302" cy="103909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02" y="730253"/>
            <a:ext cx="3311236" cy="3311236"/>
          </a:xfrm>
          <a:prstGeom prst="rect">
            <a:avLst/>
          </a:prstGeom>
        </p:spPr>
      </p:pic>
      <p:sp>
        <p:nvSpPr>
          <p:cNvPr id="7" name="Demi-tour 6"/>
          <p:cNvSpPr/>
          <p:nvPr/>
        </p:nvSpPr>
        <p:spPr>
          <a:xfrm rot="5400000">
            <a:off x="9952410" y="4125193"/>
            <a:ext cx="1874522" cy="1080656"/>
          </a:xfrm>
          <a:prstGeom prst="uturnArrow">
            <a:avLst>
              <a:gd name="adj1" fmla="val 18077"/>
              <a:gd name="adj2" fmla="val 25000"/>
              <a:gd name="adj3" fmla="val 33462"/>
              <a:gd name="adj4" fmla="val 43750"/>
              <a:gd name="adj5" fmla="val 75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65" y="4914592"/>
            <a:ext cx="3789478" cy="110598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15" y="3848791"/>
            <a:ext cx="2867545" cy="286754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91D715-FF69-4D65-8A68-C8B775B439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53" y="4429904"/>
            <a:ext cx="2867025" cy="15906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22" y="1309254"/>
            <a:ext cx="3422765" cy="22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40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909" y="6765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Controller de la connexion:</a:t>
            </a:r>
            <a:endParaRPr lang="fr-FR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39D70B-566C-4D21-A519-E52FF4380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r="26833" b="81043"/>
          <a:stretch/>
        </p:blipFill>
        <p:spPr>
          <a:xfrm>
            <a:off x="387863" y="1235298"/>
            <a:ext cx="11493960" cy="20272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D9AE0A-0510-4B74-B5C8-59A148127E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13821" t="19942" r="16074" b="61101"/>
          <a:stretch/>
        </p:blipFill>
        <p:spPr>
          <a:xfrm>
            <a:off x="387863" y="3899797"/>
            <a:ext cx="11416274" cy="210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7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41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909" y="6765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Controller de la connexion:</a:t>
            </a: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02F929-ED3A-442A-8981-F0D7AFFAA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24957" t="39959" r="5758" b="40958"/>
          <a:stretch/>
        </p:blipFill>
        <p:spPr>
          <a:xfrm>
            <a:off x="337246" y="798787"/>
            <a:ext cx="9853126" cy="18474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6AF7BA-DE03-4538-96E9-7196D1716A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7613" t="58342" r="1373" b="7378"/>
          <a:stretch/>
        </p:blipFill>
        <p:spPr>
          <a:xfrm>
            <a:off x="337246" y="3303037"/>
            <a:ext cx="11215194" cy="28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7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9781D7-B30A-4BC7-9D94-770908A5893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42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F647190-980B-4A2C-B191-D9B9D453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909" y="6765"/>
            <a:ext cx="9404723" cy="868615"/>
          </a:xfrm>
        </p:spPr>
        <p:txBody>
          <a:bodyPr/>
          <a:lstStyle/>
          <a:p>
            <a:pPr algn="ctr"/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Controller de la connexion:</a:t>
            </a:r>
            <a:endParaRPr lang="fr-FR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7C069BE-714F-459A-AA07-EEBED2E45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b="10636"/>
          <a:stretch/>
        </p:blipFill>
        <p:spPr>
          <a:xfrm>
            <a:off x="297115" y="798787"/>
            <a:ext cx="9779946" cy="34044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272FC28-E00D-4F96-A2B7-DBC567E979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9821" r="36636" b="80710"/>
          <a:stretch/>
        </p:blipFill>
        <p:spPr>
          <a:xfrm>
            <a:off x="297115" y="4237029"/>
            <a:ext cx="10699852" cy="7582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33AF971-4369-4318-A210-FFDFC626E2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65985" r="47889" b="1029"/>
          <a:stretch/>
        </p:blipFill>
        <p:spPr>
          <a:xfrm>
            <a:off x="297115" y="5029051"/>
            <a:ext cx="5819674" cy="17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433" y="444844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Conclusion: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43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167C70-8339-4A65-8797-3849AA71568E}"/>
              </a:ext>
            </a:extLst>
          </p:cNvPr>
          <p:cNvSpPr txBox="1"/>
          <p:nvPr/>
        </p:nvSpPr>
        <p:spPr>
          <a:xfrm>
            <a:off x="736056" y="1475693"/>
            <a:ext cx="1008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- Fonctionnalité Back opérationnelle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79CFAB-F3FC-49F6-B0C6-A9B0350799CD}"/>
              </a:ext>
            </a:extLst>
          </p:cNvPr>
          <p:cNvSpPr txBox="1"/>
          <p:nvPr/>
        </p:nvSpPr>
        <p:spPr>
          <a:xfrm>
            <a:off x="609599" y="2612296"/>
            <a:ext cx="10080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- Mise en place des autres fonctionnalités du site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DA6D39-12C2-48C6-88B3-AB763B5DA1A9}"/>
              </a:ext>
            </a:extLst>
          </p:cNvPr>
          <p:cNvSpPr txBox="1"/>
          <p:nvPr/>
        </p:nvSpPr>
        <p:spPr>
          <a:xfrm>
            <a:off x="512780" y="4256381"/>
            <a:ext cx="1097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- Amélioration de l’affichage des pages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B6D8905-68DB-44AB-B8EE-4C2F92942F74}"/>
              </a:ext>
            </a:extLst>
          </p:cNvPr>
          <p:cNvSpPr txBox="1"/>
          <p:nvPr/>
        </p:nvSpPr>
        <p:spPr>
          <a:xfrm>
            <a:off x="66894" y="5459230"/>
            <a:ext cx="1097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- Optimisation du code</a:t>
            </a:r>
          </a:p>
        </p:txBody>
      </p:sp>
    </p:spTree>
    <p:extLst>
      <p:ext uri="{BB962C8B-B14F-4D97-AF65-F5344CB8AC3E}">
        <p14:creationId xmlns:p14="http://schemas.microsoft.com/office/powerpoint/2010/main" val="307657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36FCAA6-FC96-45FC-975F-6511100C2586}"/>
              </a:ext>
            </a:extLst>
          </p:cNvPr>
          <p:cNvSpPr txBox="1"/>
          <p:nvPr/>
        </p:nvSpPr>
        <p:spPr>
          <a:xfrm>
            <a:off x="560172" y="3748216"/>
            <a:ext cx="11211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9EDF79-9471-4447-9DEB-55EE690216C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44</a:t>
            </a:r>
          </a:p>
        </p:txBody>
      </p:sp>
      <p:sp>
        <p:nvSpPr>
          <p:cNvPr id="3" name="Ellipse 2"/>
          <p:cNvSpPr/>
          <p:nvPr/>
        </p:nvSpPr>
        <p:spPr>
          <a:xfrm>
            <a:off x="6130212" y="1950098"/>
            <a:ext cx="531845" cy="531845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33F516-3ECC-48C1-9D64-5311FBAD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9417" y="501520"/>
            <a:ext cx="38188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E81688D-869C-410F-97AD-FD70DD0B84C9}"/>
              </a:ext>
            </a:extLst>
          </p:cNvPr>
          <p:cNvSpPr txBox="1"/>
          <p:nvPr/>
        </p:nvSpPr>
        <p:spPr>
          <a:xfrm>
            <a:off x="840259" y="411893"/>
            <a:ext cx="8773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200" u="sng" dirty="0">
                <a:latin typeface="Arial Black" panose="020B0A04020102020204" pitchFamily="34" charset="0"/>
              </a:rPr>
              <a:t>Objectif: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218620-28B7-49B6-AD22-B74478A58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158" y="2027879"/>
            <a:ext cx="6201640" cy="4334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78D1DE-DFFE-4530-A0DB-28B2BF66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693" y="2376616"/>
            <a:ext cx="3604826" cy="11535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435F9-D031-4232-84BD-271DC12CFA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58288">
            <a:off x="9076922" y="2888476"/>
            <a:ext cx="2208009" cy="1638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FCE389-9849-4795-B2F1-6522A31D7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3782" y="2376616"/>
            <a:ext cx="2612490" cy="87264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A3CDB642-4F18-4DDE-9B5A-6A915C78D6CA}"/>
              </a:ext>
            </a:extLst>
          </p:cNvPr>
          <p:cNvSpPr/>
          <p:nvPr/>
        </p:nvSpPr>
        <p:spPr>
          <a:xfrm>
            <a:off x="8621802" y="4203205"/>
            <a:ext cx="1178010" cy="73866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1D317E-DCC5-45E6-9D9C-4B79803F64C5}"/>
              </a:ext>
            </a:extLst>
          </p:cNvPr>
          <p:cNvSpPr txBox="1"/>
          <p:nvPr/>
        </p:nvSpPr>
        <p:spPr>
          <a:xfrm>
            <a:off x="7715681" y="1635235"/>
            <a:ext cx="336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Objets uniques: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AE863C-0A1C-42FD-983B-AD1A713C13F6}"/>
              </a:ext>
            </a:extLst>
          </p:cNvPr>
          <p:cNvSpPr txBox="1"/>
          <p:nvPr/>
        </p:nvSpPr>
        <p:spPr>
          <a:xfrm>
            <a:off x="8033742" y="5222765"/>
            <a:ext cx="17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F07BC587-D4A1-464A-A46B-88CFFF140F8A}"/>
              </a:ext>
            </a:extLst>
          </p:cNvPr>
          <p:cNvSpPr/>
          <p:nvPr/>
        </p:nvSpPr>
        <p:spPr>
          <a:xfrm>
            <a:off x="9646507" y="5274730"/>
            <a:ext cx="429409" cy="310272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B0F55A2-8B89-4B0F-B405-141255A37E15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8844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>
                <a:latin typeface="Arial Black" panose="020B0A04020102020204" pitchFamily="34" charset="0"/>
              </a:rPr>
              <a:t>Moyens </a:t>
            </a:r>
            <a:r>
              <a:rPr lang="fr-FR" sz="4800" u="sng" dirty="0">
                <a:latin typeface="Arial Black" panose="020B0A04020102020204" pitchFamily="34" charset="0"/>
              </a:rPr>
              <a:t>utilisées: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644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A0C821-1CF4-474D-A67D-90F5C47D3A12}"/>
              </a:ext>
            </a:extLst>
          </p:cNvPr>
          <p:cNvSpPr txBox="1"/>
          <p:nvPr/>
        </p:nvSpPr>
        <p:spPr>
          <a:xfrm>
            <a:off x="443484" y="3615889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PHP/CSS/JS/SQL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DE25BC-2B31-4802-9D62-D933200A941D}"/>
              </a:ext>
            </a:extLst>
          </p:cNvPr>
          <p:cNvSpPr txBox="1"/>
          <p:nvPr/>
        </p:nvSpPr>
        <p:spPr>
          <a:xfrm>
            <a:off x="443484" y="1699723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Figma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canva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balsamiq</a:t>
            </a:r>
            <a:endParaRPr lang="fr-FR" sz="4000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D7D2A3-46E6-4DB0-AD8B-C746BBCA4BFD}"/>
              </a:ext>
            </a:extLst>
          </p:cNvPr>
          <p:cNvSpPr txBox="1"/>
          <p:nvPr/>
        </p:nvSpPr>
        <p:spPr>
          <a:xfrm>
            <a:off x="443484" y="2657806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StarULM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/Looping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B64F72B-432D-4C6C-AB5C-9FE2CEC7A539}"/>
              </a:ext>
            </a:extLst>
          </p:cNvPr>
          <p:cNvSpPr txBox="1"/>
          <p:nvPr/>
        </p:nvSpPr>
        <p:spPr>
          <a:xfrm>
            <a:off x="443484" y="4638232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25720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Contraintes: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90781E-B61C-4E85-AE83-9F33ABCE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882" y="1504803"/>
            <a:ext cx="1532238" cy="1935256"/>
          </a:xfrm>
          <a:prstGeom prst="rect">
            <a:avLst/>
          </a:prstGeom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BAF2D2E-D089-4667-A78D-A9C61530A63D}"/>
              </a:ext>
            </a:extLst>
          </p:cNvPr>
          <p:cNvSpPr/>
          <p:nvPr/>
        </p:nvSpPr>
        <p:spPr>
          <a:xfrm>
            <a:off x="2416071" y="4891532"/>
            <a:ext cx="489500" cy="372446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E4D40E1-AED6-4C16-A4CF-F0968D288D41}"/>
              </a:ext>
            </a:extLst>
          </p:cNvPr>
          <p:cNvSpPr/>
          <p:nvPr/>
        </p:nvSpPr>
        <p:spPr>
          <a:xfrm>
            <a:off x="4250724" y="2154196"/>
            <a:ext cx="1433386" cy="103796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A4633D-F486-46AB-B282-113F52C153A5}"/>
              </a:ext>
            </a:extLst>
          </p:cNvPr>
          <p:cNvSpPr txBox="1"/>
          <p:nvPr/>
        </p:nvSpPr>
        <p:spPr>
          <a:xfrm>
            <a:off x="1029730" y="4891532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F9A812D-D0C2-4CDE-8415-76CA532DFE03}"/>
              </a:ext>
            </a:extLst>
          </p:cNvPr>
          <p:cNvSpPr/>
          <p:nvPr/>
        </p:nvSpPr>
        <p:spPr>
          <a:xfrm>
            <a:off x="3231616" y="4936141"/>
            <a:ext cx="1433386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9686CC-8D50-40AD-8F93-678428284F63}"/>
              </a:ext>
            </a:extLst>
          </p:cNvPr>
          <p:cNvSpPr txBox="1"/>
          <p:nvPr/>
        </p:nvSpPr>
        <p:spPr>
          <a:xfrm>
            <a:off x="4836803" y="4703804"/>
            <a:ext cx="1944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Connexion utilisateur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3F5B05E-78C0-476F-80E3-EAADDB09222D}"/>
              </a:ext>
            </a:extLst>
          </p:cNvPr>
          <p:cNvSpPr/>
          <p:nvPr/>
        </p:nvSpPr>
        <p:spPr>
          <a:xfrm>
            <a:off x="6952734" y="4933080"/>
            <a:ext cx="889688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DED79D8-B84F-480B-8270-99BA909980A4}"/>
              </a:ext>
            </a:extLst>
          </p:cNvPr>
          <p:cNvSpPr txBox="1"/>
          <p:nvPr/>
        </p:nvSpPr>
        <p:spPr>
          <a:xfrm>
            <a:off x="8007178" y="4703804"/>
            <a:ext cx="283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Sécurisation de leurs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4D996-877C-498F-A55E-68A0AA37B068}"/>
              </a:ext>
            </a:extLst>
          </p:cNvPr>
          <p:cNvSpPr txBox="1"/>
          <p:nvPr/>
        </p:nvSpPr>
        <p:spPr>
          <a:xfrm>
            <a:off x="6087761" y="1820563"/>
            <a:ext cx="4950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Mobil first responsive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9FCC6C-2E7F-42CB-8273-A19F1961478A}"/>
              </a:ext>
            </a:extLst>
          </p:cNvPr>
          <p:cNvSpPr txBox="1"/>
          <p:nvPr/>
        </p:nvSpPr>
        <p:spPr>
          <a:xfrm>
            <a:off x="1705233" y="3440059"/>
            <a:ext cx="326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Application compagnon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621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4EE9A5-031E-45BE-A14B-85ED4DB1FBF7}"/>
              </a:ext>
            </a:extLst>
          </p:cNvPr>
          <p:cNvSpPr txBox="1"/>
          <p:nvPr/>
        </p:nvSpPr>
        <p:spPr>
          <a:xfrm>
            <a:off x="5642920" y="933218"/>
            <a:ext cx="481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Copyrights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6D61EF-7B7C-4033-BE26-4995F3FF4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964" y="558499"/>
            <a:ext cx="3133725" cy="1457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93E6FB-0172-47FB-9E86-FA0153287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664" y="2790181"/>
            <a:ext cx="2867025" cy="1590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9CB9EA-0455-40B0-A967-946E36012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9372" y="4882593"/>
            <a:ext cx="1416908" cy="1416908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6158B3-1985-46B1-B02F-D6F66916925B}"/>
              </a:ext>
            </a:extLst>
          </p:cNvPr>
          <p:cNvSpPr/>
          <p:nvPr/>
        </p:nvSpPr>
        <p:spPr>
          <a:xfrm>
            <a:off x="4547286" y="1087395"/>
            <a:ext cx="832022" cy="38717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F4851D7-8430-44F3-9E0F-6D6412ABA841}"/>
              </a:ext>
            </a:extLst>
          </p:cNvPr>
          <p:cNvSpPr/>
          <p:nvPr/>
        </p:nvSpPr>
        <p:spPr>
          <a:xfrm>
            <a:off x="4386649" y="4219129"/>
            <a:ext cx="2724156" cy="99678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4CEC7-102B-429A-BC03-CD61B57F8A79}"/>
              </a:ext>
            </a:extLst>
          </p:cNvPr>
          <p:cNvSpPr txBox="1"/>
          <p:nvPr/>
        </p:nvSpPr>
        <p:spPr>
          <a:xfrm>
            <a:off x="7316412" y="4380856"/>
            <a:ext cx="3830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Citation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73EA2DB-CB1D-43E2-9178-FAAE6EF6FF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1085" y="1959754"/>
            <a:ext cx="2141425" cy="214142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7089" y="2676455"/>
            <a:ext cx="996780" cy="9967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3E3AEDB-D70A-4E86-9531-A5C156D73660}"/>
              </a:ext>
            </a:extLst>
          </p:cNvPr>
          <p:cNvSpPr txBox="1"/>
          <p:nvPr/>
        </p:nvSpPr>
        <p:spPr>
          <a:xfrm>
            <a:off x="10478532" y="265321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8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726" y="2676455"/>
            <a:ext cx="996780" cy="9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21955C0-4ABF-4DCC-9234-1E5B5CF269D6}"/>
              </a:ext>
            </a:extLst>
          </p:cNvPr>
          <p:cNvSpPr txBox="1"/>
          <p:nvPr/>
        </p:nvSpPr>
        <p:spPr>
          <a:xfrm>
            <a:off x="862494" y="468517"/>
            <a:ext cx="71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Rapidité et intuitivité de navigation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308F2681-B8E4-4916-B59B-019E8603B59C}"/>
              </a:ext>
            </a:extLst>
          </p:cNvPr>
          <p:cNvSpPr/>
          <p:nvPr/>
        </p:nvSpPr>
        <p:spPr>
          <a:xfrm>
            <a:off x="3482966" y="1059580"/>
            <a:ext cx="1337808" cy="147209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DC164-E4D2-4CF6-84F4-54702110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38" y="2946737"/>
            <a:ext cx="3366798" cy="20306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114234-78FF-44DD-8185-6025BC23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6379" y="2946737"/>
            <a:ext cx="2443364" cy="22261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5BC73B-EDBA-40EF-970F-411E4EFFA14C}"/>
              </a:ext>
            </a:extLst>
          </p:cNvPr>
          <p:cNvSpPr txBox="1"/>
          <p:nvPr/>
        </p:nvSpPr>
        <p:spPr>
          <a:xfrm>
            <a:off x="642551" y="2355674"/>
            <a:ext cx="350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Réflexion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5AB45A-76D1-4AA6-AB5A-BD9789706664}"/>
              </a:ext>
            </a:extLst>
          </p:cNvPr>
          <p:cNvSpPr txBox="1"/>
          <p:nvPr/>
        </p:nvSpPr>
        <p:spPr>
          <a:xfrm>
            <a:off x="4437716" y="2355674"/>
            <a:ext cx="24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924391-F783-4428-905D-C7727972FC63}"/>
              </a:ext>
            </a:extLst>
          </p:cNvPr>
          <p:cNvSpPr/>
          <p:nvPr/>
        </p:nvSpPr>
        <p:spPr>
          <a:xfrm>
            <a:off x="7237784" y="2875005"/>
            <a:ext cx="1354281" cy="80524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5C864F-3288-4BC4-9B46-524188A09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3003" y="3680254"/>
            <a:ext cx="4998997" cy="31191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0CFE40-6E86-4D70-8613-7F6668E498F8}"/>
              </a:ext>
            </a:extLst>
          </p:cNvPr>
          <p:cNvSpPr txBox="1"/>
          <p:nvPr/>
        </p:nvSpPr>
        <p:spPr>
          <a:xfrm>
            <a:off x="7911600" y="3119166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Structurer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1E1F52-B408-4ECF-A605-CC369353E2F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723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 animBg="1"/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940</TotalTime>
  <Words>984</Words>
  <Application>Microsoft Office PowerPoint</Application>
  <PresentationFormat>Grand écran</PresentationFormat>
  <Paragraphs>221</Paragraphs>
  <Slides>44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0" baseType="lpstr">
      <vt:lpstr>Arial</vt:lpstr>
      <vt:lpstr>Arial Black</vt:lpstr>
      <vt:lpstr>Calibri</vt:lpstr>
      <vt:lpstr>Century Gothic</vt:lpstr>
      <vt:lpstr>Wingdings 3</vt:lpstr>
      <vt:lpstr>Ion</vt:lpstr>
      <vt:lpstr>Présentation PowerPoint</vt:lpstr>
      <vt:lpstr>Sommaire: </vt:lpstr>
      <vt:lpstr>Contexte: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Arborescence:</vt:lpstr>
      <vt:lpstr>Présentation PowerPoint</vt:lpstr>
      <vt:lpstr>Zoning:</vt:lpstr>
      <vt:lpstr>Présentation PowerPoint</vt:lpstr>
      <vt:lpstr>Wireframe:</vt:lpstr>
      <vt:lpstr>Mockup:</vt:lpstr>
      <vt:lpstr>Use case: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Résultat front-end:</vt:lpstr>
      <vt:lpstr>Résultat front-end:</vt:lpstr>
      <vt:lpstr>Résultat front-end:</vt:lpstr>
      <vt:lpstr>Fonctionnalité Back-end: Session</vt:lpstr>
      <vt:lpstr>Session:</vt:lpstr>
      <vt:lpstr>Session:</vt:lpstr>
      <vt:lpstr>Organisation du projet:</vt:lpstr>
      <vt:lpstr>Model:</vt:lpstr>
      <vt:lpstr>Manager:</vt:lpstr>
      <vt:lpstr>Utils:</vt:lpstr>
      <vt:lpstr>Controller du header:</vt:lpstr>
      <vt:lpstr>Vue du header:</vt:lpstr>
      <vt:lpstr>Controller de la connexion:</vt:lpstr>
      <vt:lpstr>Controller de la connexion:</vt:lpstr>
      <vt:lpstr>Controller de la connexion:</vt:lpstr>
      <vt:lpstr>Controller de la connexion:</vt:lpstr>
      <vt:lpstr>Controller de la connexion:</vt:lpstr>
      <vt:lpstr>Controller de la connexion:</vt:lpstr>
      <vt:lpstr>Conclusion: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Utilisateur</cp:lastModifiedBy>
  <cp:revision>91</cp:revision>
  <dcterms:created xsi:type="dcterms:W3CDTF">2024-07-27T19:11:05Z</dcterms:created>
  <dcterms:modified xsi:type="dcterms:W3CDTF">2025-01-05T17:40:13Z</dcterms:modified>
</cp:coreProperties>
</file>